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56" r:id="rId3"/>
    <p:sldId id="265" r:id="rId4"/>
    <p:sldId id="262" r:id="rId5"/>
    <p:sldId id="271" r:id="rId6"/>
    <p:sldId id="272" r:id="rId7"/>
    <p:sldId id="273" r:id="rId8"/>
    <p:sldId id="274" r:id="rId9"/>
    <p:sldId id="269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6" r:id="rId21"/>
    <p:sldId id="287" r:id="rId22"/>
    <p:sldId id="288" r:id="rId23"/>
    <p:sldId id="289" r:id="rId24"/>
    <p:sldId id="290" r:id="rId25"/>
    <p:sldId id="285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804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en-US"/>
              <a:t>3/7/2018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en-US"/>
              <a:t>3/7/2018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3/7/2018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3/7/2018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3/7/2018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3/7/2018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3/7/2018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3/7/2018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3/7/2018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Rectangle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3/7/2018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3/7/2018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3/7/2018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Rectangle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en-US"/>
              <a:pPr/>
              <a:t>3/7/2018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2235259"/>
            <a:ext cx="9601200" cy="1724092"/>
          </a:xfrm>
        </p:spPr>
        <p:txBody>
          <a:bodyPr>
            <a:noAutofit/>
          </a:bodyPr>
          <a:lstStyle/>
          <a:p>
            <a:r>
              <a:rPr lang="it-IT" sz="4800">
                <a:solidFill>
                  <a:srgbClr val="002060"/>
                </a:solidFill>
              </a:rPr>
              <a:t>Varstnicii din comunitatile marginalizate – protectie sociala si imbatranire activa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95400" y="3959351"/>
            <a:ext cx="9601200" cy="2693239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FONDUL SOCIAL EUROPEAN</a:t>
            </a:r>
          </a:p>
          <a:p>
            <a:r>
              <a:rPr lang="en-US"/>
              <a:t>Proiect co-finantat din Programul Operaţional Capital Uman 2014 – 2020 </a:t>
            </a:r>
          </a:p>
          <a:p>
            <a:r>
              <a:rPr lang="en-US"/>
              <a:t>Axa prioritară 4: „Incluziunea socială și combaterea sărăciei”</a:t>
            </a:r>
          </a:p>
          <a:p>
            <a:r>
              <a:rPr lang="en-US"/>
              <a:t>Obiectivul tematic 9: Promovarea incluziunii sociale, combaterea sărăciei și a oricărei forme de discriminare</a:t>
            </a:r>
          </a:p>
          <a:p>
            <a:r>
              <a:rPr lang="en-US"/>
              <a:t>Prioritatea de investitii 9.ii: Integrarea socio-economică a comunităților marginalizate</a:t>
            </a:r>
          </a:p>
          <a:p>
            <a:r>
              <a:rPr lang="en-US"/>
              <a:t>Obiectivul specific 4.2: Reducerea numărului de persoane aflate în risc de sărăcie și excluziune socială din comunitățile marginalizate, prin implementarea de măsuri integrate</a:t>
            </a:r>
          </a:p>
          <a:p>
            <a:r>
              <a:rPr lang="en-US"/>
              <a:t>Titlul proiectului: „Soluții de combatere a marginalizării prin măsuri inovative sociale”</a:t>
            </a:r>
          </a:p>
          <a:p>
            <a:r>
              <a:rPr lang="en-US"/>
              <a:t>Contract nr.: POCU/20/4/2/101947</a:t>
            </a:r>
          </a:p>
          <a:p>
            <a:r>
              <a:rPr lang="en-US"/>
              <a:t>Beneficiar: Comuna Bistreț, Județul Dolj</a:t>
            </a:r>
          </a:p>
          <a:p>
            <a:r>
              <a:rPr lang="en-US"/>
              <a:t>Parteneri: P1 – Școala Gimnazială Bistreț, P2 – Fundația Magdalena Deijs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C7F925-E7D1-4D9C-98FB-333D62F1F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205410"/>
            <a:ext cx="574902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A2B181-1A3B-4A56-9708-F22EE660F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259844"/>
            <a:ext cx="5749026" cy="719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2AC1D7-22C9-40A6-9B84-AA834820A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979234"/>
            <a:ext cx="6572250" cy="5753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B11DC8-65A7-4A03-A084-5438EA0BA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3951424"/>
            <a:ext cx="4948238" cy="2646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ECAA55-BC0D-4DA8-92C2-FE44211BCCB1}"/>
              </a:ext>
            </a:extLst>
          </p:cNvPr>
          <p:cNvSpPr txBox="1"/>
          <p:nvPr/>
        </p:nvSpPr>
        <p:spPr>
          <a:xfrm>
            <a:off x="6991350" y="1543050"/>
            <a:ext cx="4795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>
                <a:solidFill>
                  <a:srgbClr val="002060"/>
                </a:solidFill>
              </a:rPr>
              <a:t>Comunitati marginalizate judetul Dolj</a:t>
            </a:r>
          </a:p>
        </p:txBody>
      </p:sp>
    </p:spTree>
    <p:extLst>
      <p:ext uri="{BB962C8B-B14F-4D97-AF65-F5344CB8AC3E}">
        <p14:creationId xmlns:p14="http://schemas.microsoft.com/office/powerpoint/2010/main" val="296744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F99697-7BF4-49B1-805C-BBE0BA660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273096"/>
            <a:ext cx="5749026" cy="71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58A188-79A6-4804-9C6F-D3EEEC680717}"/>
              </a:ext>
            </a:extLst>
          </p:cNvPr>
          <p:cNvSpPr txBox="1"/>
          <p:nvPr/>
        </p:nvSpPr>
        <p:spPr>
          <a:xfrm>
            <a:off x="1362075" y="1114426"/>
            <a:ext cx="946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/>
              <a:t>Varstnici in comunităţile urbane marginalizate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34755-B42F-4BC0-A2E7-CD7D983C1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1821141"/>
            <a:ext cx="10315575" cy="492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926E59-DBF2-4281-8301-71B78B38D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299601"/>
            <a:ext cx="5749026" cy="71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79E2FC-AD87-447D-BAA1-9138AB08D1AF}"/>
              </a:ext>
            </a:extLst>
          </p:cNvPr>
          <p:cNvSpPr txBox="1"/>
          <p:nvPr/>
        </p:nvSpPr>
        <p:spPr>
          <a:xfrm>
            <a:off x="1628775" y="1277178"/>
            <a:ext cx="901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Problemele varstnicilor in mediul urban</a:t>
            </a:r>
            <a:r>
              <a:rPr lang="ro-RO" sz="200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941620-470E-4101-A5AA-DFF0CD87BC42}"/>
              </a:ext>
            </a:extLst>
          </p:cNvPr>
          <p:cNvSpPr txBox="1"/>
          <p:nvPr/>
        </p:nvSpPr>
        <p:spPr>
          <a:xfrm>
            <a:off x="614362" y="2120140"/>
            <a:ext cx="784383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b="1"/>
              <a:t>Nu are familie sau nu se afla in intretinerea uneia sau unor persoane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b="1"/>
              <a:t>Nu are locuinta si nici nu isi poate asigura una in urma veniturilor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b="1"/>
              <a:t>Nu are venituri proprii sau acestea nu sunt suficiente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b="1"/>
              <a:t>Nu se poate gospodari singur sau necesita ingrijire speciala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b="1"/>
              <a:t>Se afla in imposibilitate de a-si asigura nevoile socio-medicale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b="1"/>
              <a:t>Traieste in saracie, singuratate, izolare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b="1"/>
              <a:t>Sunt vulnerabili la imbolnaviri fizice si/sau psihice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b="1"/>
              <a:t>Confruntarea cu senilitatea, dementa, Alzheimer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b="1"/>
              <a:t>Pot dezvolta dependenta de alcool sau alte substante toxice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b="1"/>
              <a:t>Pot fi victime ale abuzului, violentei,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7A66B1-B627-4EE5-9FEB-565D85675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99" y="3790122"/>
            <a:ext cx="3558667" cy="24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0551F7-E379-4BC8-87D8-C4664198C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312853"/>
            <a:ext cx="5749026" cy="71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18113E-FE4C-4F9A-8BED-498EF9F717BB}"/>
              </a:ext>
            </a:extLst>
          </p:cNvPr>
          <p:cNvSpPr txBox="1"/>
          <p:nvPr/>
        </p:nvSpPr>
        <p:spPr>
          <a:xfrm>
            <a:off x="400050" y="1228726"/>
            <a:ext cx="1138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spc="-15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Persoanele varstnice in comunitatile marginalizate rome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3E7D9-E33E-4B18-8EEE-0AFE2E931172}"/>
              </a:ext>
            </a:extLst>
          </p:cNvPr>
          <p:cNvSpPr txBox="1"/>
          <p:nvPr/>
        </p:nvSpPr>
        <p:spPr>
          <a:xfrm>
            <a:off x="914400" y="1813501"/>
            <a:ext cx="106156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2400" b="1" spc="-150"/>
              <a:t>90% din membrii comunităţilor de romi sunt afectaţi de sărăcie şi excluziune socială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2400" b="1" spc="-150"/>
              <a:t>Deprivarea/privaţiunea materială este însoţită de condiţii de locuit precare.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2400" b="1" spc="-150"/>
              <a:t>O mare parte din locuinţele romilor sunt construite din paiantă şi chirpici, nefiind conectate la utilităţi (apă, canalizare şi gaze)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2400" b="1" spc="-150"/>
              <a:t>Romii sunt obligaţi să-i ajute întotdeauna pe membrii familiei lor şi apoi pe membrii grupului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2400" b="1" spc="-150"/>
              <a:t>Cel mai bătrân poartă titlul de baro rom (baron), sero rom, grofo, kraljo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2400" b="1" spc="-150"/>
              <a:t>Sărăcia în rândul vârstnicilor reprezintă o problemă din ce în ce mai mare pentru comunităţile defavorizate şi pentru populaţia aflată în risc de sărăcie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2400" b="1" spc="-150"/>
              <a:t>speranţa de viaţă care este cu 10-15 ani mai mică faţă de cea a populaţiei majoritar româneşti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b="1" spc="-150"/>
              <a:t> Accesul</a:t>
            </a:r>
            <a:r>
              <a:rPr lang="ro-RO" sz="2400" b="1" spc="-150"/>
              <a:t> mai muld decat</a:t>
            </a:r>
            <a:r>
              <a:rPr lang="it-IT" sz="2400" b="1" spc="-150"/>
              <a:t> limitat la serviciile sociale </a:t>
            </a:r>
            <a:endParaRPr lang="ro-RO" sz="2400" b="1" spc="-15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262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C9F9F8-40EA-40BA-987B-F129D1B42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299601"/>
            <a:ext cx="5749026" cy="71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19F82D-E335-44E8-AB75-D8E053E3465B}"/>
              </a:ext>
            </a:extLst>
          </p:cNvPr>
          <p:cNvSpPr txBox="1"/>
          <p:nvPr/>
        </p:nvSpPr>
        <p:spPr>
          <a:xfrm>
            <a:off x="945356" y="1105287"/>
            <a:ext cx="103012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Concluzii:</a:t>
            </a:r>
          </a:p>
          <a:p>
            <a:pPr marL="342900" indent="-342900">
              <a:buAutoNum type="arabicPeriod"/>
            </a:pPr>
            <a:r>
              <a:rPr lang="ro-RO" sz="2400" b="1" spc="-150"/>
              <a:t>Populatia Romaniei este intr-un proces de crestere a imbatranirii populatiei</a:t>
            </a:r>
          </a:p>
          <a:p>
            <a:pPr marL="342900" indent="-342900">
              <a:buAutoNum type="arabicPeriod"/>
            </a:pPr>
            <a:r>
              <a:rPr lang="ro-RO" sz="2400" b="1" spc="-150"/>
              <a:t>Imbatranirea populatiei este strans legata de problema saraciei</a:t>
            </a:r>
          </a:p>
          <a:p>
            <a:pPr marL="342900" indent="-342900">
              <a:buAutoNum type="arabicPeriod"/>
            </a:pPr>
            <a:r>
              <a:rPr lang="ro-RO" sz="2400" b="1" spc="-150"/>
              <a:t>Vârstnicii sunt, în prezent, o categorie socială cu probleme specifice complexe, care se accentuează, în condiţiile lipsei serviciilor specializate de asistenţă. </a:t>
            </a:r>
          </a:p>
          <a:p>
            <a:pPr marL="342900" indent="-342900">
              <a:buAutoNum type="arabicPeriod"/>
            </a:pPr>
            <a:r>
              <a:rPr lang="ro-RO" sz="2400" b="1" spc="-150"/>
              <a:t>O mare parte a acestora nu dispun de resurse suficiente pentru o viaţă decentă, nu au condiţii de a participa activ la viaţa publică, socială şi culturală, nu au libertatea de decizie asupra propriei vieţi şi nu dispun de serviciile sociale de îngrijire în funcţie de nevoile individuale. </a:t>
            </a:r>
          </a:p>
          <a:p>
            <a:pPr marL="342900" indent="-342900">
              <a:buAutoNum type="arabicPeriod"/>
            </a:pPr>
            <a:r>
              <a:rPr lang="ro-RO" sz="2400" b="1" spc="-150"/>
              <a:t>Dacă bătrânul devine dependent, el devine nefolositor şi atunci este îndepărtat sistematic de către membrii familiei şi marginalizat. </a:t>
            </a:r>
          </a:p>
          <a:p>
            <a:pPr marL="342900" indent="-342900">
              <a:buAutoNum type="arabicPeriod"/>
            </a:pPr>
            <a:r>
              <a:rPr lang="ro-RO" sz="2400" b="1" spc="-150"/>
              <a:t>Izolarea persoanelor vârstnice este </a:t>
            </a:r>
            <a:r>
              <a:rPr lang="pt-BR" sz="2400" b="1" spc="-150"/>
              <a:t>o urmare a condiţiilor restrictive de mediu</a:t>
            </a:r>
            <a:endParaRPr lang="ro-RO" sz="2400" b="1" spc="-150"/>
          </a:p>
          <a:p>
            <a:pPr marL="342900" indent="-342900">
              <a:buAutoNum type="arabicPeriod"/>
            </a:pPr>
            <a:r>
              <a:rPr lang="pt-BR" sz="2400" b="1" spc="-150"/>
              <a:t>Persoanele vârstnice trebuie sprijinite pentru ca să se poată simţi încă utile pentru societate </a:t>
            </a:r>
            <a:endParaRPr lang="ro-RO" sz="2400" b="1" spc="-150"/>
          </a:p>
        </p:txBody>
      </p:sp>
    </p:spTree>
    <p:extLst>
      <p:ext uri="{BB962C8B-B14F-4D97-AF65-F5344CB8AC3E}">
        <p14:creationId xmlns:p14="http://schemas.microsoft.com/office/powerpoint/2010/main" val="225049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FFAF8A-961F-410B-B5F6-3CD6DE62D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339357"/>
            <a:ext cx="5749026" cy="719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92C790-9E07-4BEC-954A-9132AC6DD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1252537"/>
            <a:ext cx="81153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1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6A111D-C669-4393-8688-690BE9CDF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299600"/>
            <a:ext cx="5749026" cy="71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BDABE0-5954-479D-A9D4-34CC7ACD18EB}"/>
              </a:ext>
            </a:extLst>
          </p:cNvPr>
          <p:cNvSpPr txBox="1"/>
          <p:nvPr/>
        </p:nvSpPr>
        <p:spPr>
          <a:xfrm>
            <a:off x="828675" y="1428750"/>
            <a:ext cx="10972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1" spc="-150"/>
              <a:t>Asigurarea unei vieţi mai sănătoase, mai productive, participative şi independente este de o importanţă esenţială  pentru grupurile mari de persoane care ajung la vârste înaintate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1" spc="-150"/>
              <a:t>Îmbătrânirea sănătoasă reprezintă o premisă pentru o viaţă mai lungă şi activă şi implică o atenţie urgentă acordată măsurilor preventive, detectării timpurii şi tratamentului bolilor cronice.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1" spc="-150"/>
              <a:t>Pentru a atinge ţinta României privind ocuparea forţei de muncă în 2020 este nevoie de rate de ocupare a forţei de muncă semnificativ mai mari în rândul populaţiei vârstnice, mai ales în zonele urbane.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1" spc="-150"/>
              <a:t>Participarea socială prezintă beneficii atât pentru furnizorii cât şi pentru destinatarii eforturilor de voluntariat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1" spc="-150"/>
              <a:t>Politicile din domeniul îmbătrânirii active nu pot avea succes decât atunci când sunt implementate printr-o abordare sistemică intersectorială</a:t>
            </a:r>
          </a:p>
        </p:txBody>
      </p:sp>
    </p:spTree>
    <p:extLst>
      <p:ext uri="{BB962C8B-B14F-4D97-AF65-F5344CB8AC3E}">
        <p14:creationId xmlns:p14="http://schemas.microsoft.com/office/powerpoint/2010/main" val="26685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341523-38A0-4FB0-B25F-E59E2B00F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312853"/>
            <a:ext cx="5749026" cy="719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050545-5015-4E7D-8372-3F70C1C2B978}"/>
              </a:ext>
            </a:extLst>
          </p:cNvPr>
          <p:cNvSpPr txBox="1"/>
          <p:nvPr/>
        </p:nvSpPr>
        <p:spPr>
          <a:xfrm>
            <a:off x="976313" y="2299275"/>
            <a:ext cx="83248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o-RO" sz="2800" b="1"/>
              <a:t>Revizuirea legislaţiei privind pensionarea</a:t>
            </a:r>
          </a:p>
          <a:p>
            <a:pPr marL="342900" indent="-342900">
              <a:buFont typeface="+mj-lt"/>
              <a:buAutoNum type="arabicPeriod"/>
            </a:pPr>
            <a:r>
              <a:rPr lang="ro-RO" sz="2800" b="1"/>
              <a:t>Modificări ale politicilor de resurse umane pentru o mai bună integrare a lucrătorilor vârstnici</a:t>
            </a:r>
          </a:p>
          <a:p>
            <a:pPr marL="342900" indent="-342900">
              <a:buFont typeface="+mj-lt"/>
              <a:buAutoNum type="arabicPeriod"/>
            </a:pPr>
            <a:r>
              <a:rPr lang="ro-RO" sz="2800" b="1"/>
              <a:t>Crearea  locurilor de muncă favorabile vârstnicilor și care nu afectează negativ sănătatea</a:t>
            </a:r>
          </a:p>
          <a:p>
            <a:pPr marL="342900" indent="-342900">
              <a:buFont typeface="+mj-lt"/>
              <a:buAutoNum type="arabicPeriod"/>
            </a:pPr>
            <a:r>
              <a:rPr lang="ro-RO" sz="2800" b="1"/>
              <a:t>Îmbunătățirea abilităților, a capacității de angajare și a independeței populației vârstnice</a:t>
            </a:r>
          </a:p>
          <a:p>
            <a:endParaRPr lang="ro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B5EE0-6D03-4A2F-8802-CCBF7FA8CF47}"/>
              </a:ext>
            </a:extLst>
          </p:cNvPr>
          <p:cNvSpPr txBox="1"/>
          <p:nvPr/>
        </p:nvSpPr>
        <p:spPr>
          <a:xfrm>
            <a:off x="1343025" y="1281618"/>
            <a:ext cx="1052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Directii pentru prelungirea vietii active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70E22A-6ACA-422A-969F-DB73CE5E9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20" y="2947482"/>
            <a:ext cx="35100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09B269-FD64-4E28-AAA7-BC72054C0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339357"/>
            <a:ext cx="5749026" cy="719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5D1E6C-4D50-4CFC-9CB5-E448B5514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7" y="1058747"/>
            <a:ext cx="7891891" cy="58212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AAC513-2781-48F2-857F-9BD2F903C147}"/>
              </a:ext>
            </a:extLst>
          </p:cNvPr>
          <p:cNvSpPr txBox="1"/>
          <p:nvPr/>
        </p:nvSpPr>
        <p:spPr>
          <a:xfrm>
            <a:off x="8543925" y="1928813"/>
            <a:ext cx="3238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Ponderea populatiei in varsta de peste 65 de ani si peste</a:t>
            </a:r>
          </a:p>
        </p:txBody>
      </p:sp>
    </p:spTree>
    <p:extLst>
      <p:ext uri="{BB962C8B-B14F-4D97-AF65-F5344CB8AC3E}">
        <p14:creationId xmlns:p14="http://schemas.microsoft.com/office/powerpoint/2010/main" val="5997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09B269-FD64-4E28-AAA7-BC72054C0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339357"/>
            <a:ext cx="5749026" cy="71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7E1112-A22B-464B-BF8B-F3B491054A8B}"/>
              </a:ext>
            </a:extLst>
          </p:cNvPr>
          <p:cNvSpPr txBox="1"/>
          <p:nvPr/>
        </p:nvSpPr>
        <p:spPr>
          <a:xfrm>
            <a:off x="1328738" y="1343025"/>
            <a:ext cx="1028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</a:t>
            </a:r>
            <a:r>
              <a:rPr lang="it-IT" sz="3200" b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etode de prelungire a duratei de viata si imbatranire sanatoasa</a:t>
            </a:r>
            <a:endParaRPr lang="ro-RO" sz="3200" b="1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B64855-D76A-4F99-84E7-BF6586323114}"/>
              </a:ext>
            </a:extLst>
          </p:cNvPr>
          <p:cNvSpPr txBox="1"/>
          <p:nvPr/>
        </p:nvSpPr>
        <p:spPr>
          <a:xfrm>
            <a:off x="1128712" y="2718808"/>
            <a:ext cx="63150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1"/>
              <a:t>Detectarea timpurie şi tratamentul bolilor cronic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1"/>
              <a:t>Reducerea f</a:t>
            </a:r>
            <a:r>
              <a:rPr lang="pt-BR" sz="2400" b="1"/>
              <a:t>actori</a:t>
            </a:r>
            <a:r>
              <a:rPr lang="ro-RO" sz="2400" b="1"/>
              <a:t>lor</a:t>
            </a:r>
            <a:r>
              <a:rPr lang="pt-BR" sz="2400" b="1"/>
              <a:t> de risc precum fumatul şi consumul de alcool </a:t>
            </a:r>
            <a:endParaRPr lang="ro-RO" sz="2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1"/>
              <a:t>O alimentaţie sănătoasă şi menţinerea activităţii fizice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6DCF5E-A65F-4F60-8D8C-1A82A4F0C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24" y="3286125"/>
            <a:ext cx="4659053" cy="31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1FBE34-6892-4F2D-9907-7F0E95BA8D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55" y="114038"/>
            <a:ext cx="935990" cy="719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78CBF1-C423-4534-99E7-737A8CE7EA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70" y="114038"/>
            <a:ext cx="744855" cy="7194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796264-FAD4-4367-8AEF-D119F93A201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425" y="114038"/>
            <a:ext cx="848995" cy="7194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167C6B-5712-42D2-95B8-6FF0A6407BB2}"/>
              </a:ext>
            </a:extLst>
          </p:cNvPr>
          <p:cNvSpPr/>
          <p:nvPr/>
        </p:nvSpPr>
        <p:spPr>
          <a:xfrm>
            <a:off x="1239077" y="3524696"/>
            <a:ext cx="97138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/>
              <a:t>Populatia varstnica inregistreaza astazi o crestere rapida si constanta in intreaga lume. </a:t>
            </a:r>
            <a:endParaRPr lang="en-GB" sz="2400" b="1"/>
          </a:p>
          <a:p>
            <a:r>
              <a:rPr lang="ro-RO" sz="2400" b="1"/>
              <a:t>O analiza a evolutiei numarului de persoane in varsta realizata la nivel mondial arata ca din anul 1950 pana in anul 2025 se estimeaza o crestere de trei ori a numarului de persoane in varsta de peste 60 de ani si de zece ori a celor in varsta de 80 de ani si mai mult. In fiecare luna un milion de persoane depasesc varsta de 60 de ani, din care 80% in tarile in curs de dezvoltare.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EB5BDD-1A0C-40F1-85BB-47F21233C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72" y="992698"/>
            <a:ext cx="4676650" cy="24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09B269-FD64-4E28-AAA7-BC72054C0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339357"/>
            <a:ext cx="5749026" cy="71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35EA47-5F57-4CB5-B92A-6311BD6B22D9}"/>
              </a:ext>
            </a:extLst>
          </p:cNvPr>
          <p:cNvSpPr txBox="1"/>
          <p:nvPr/>
        </p:nvSpPr>
        <p:spPr>
          <a:xfrm>
            <a:off x="1745456" y="1236605"/>
            <a:ext cx="9215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</a:t>
            </a:r>
            <a:r>
              <a:rPr lang="it-IT" sz="3200" b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romovarea angajarii sau mentinerii in campul muncii a persoanelor cu o varsta mai inaintata</a:t>
            </a:r>
            <a:endParaRPr lang="ro-RO" sz="3200" b="1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6A760-4480-4878-AE11-5F45FAC11790}"/>
              </a:ext>
            </a:extLst>
          </p:cNvPr>
          <p:cNvSpPr txBox="1"/>
          <p:nvPr/>
        </p:nvSpPr>
        <p:spPr>
          <a:xfrm>
            <a:off x="628651" y="2491681"/>
            <a:ext cx="881538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b="1"/>
              <a:t>Creșterea ratelor de ocupare a populației mai în vârstă este necesară pentru economia românească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b="1"/>
              <a:t>Se impune modificarea modului in care se fac pensionarile: politica de pensionare obligatorie în sectorul public este extrem de contraproductivă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b="1"/>
              <a:t>În sectorul privat, piața inflexibilă a muncii și reglementările privind munca fac dificilă concedierea, concentrând orice ajustări necesare ale forței de muncă pe angajații mai în vârstă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/>
              <a:t>promovarea continuării lucrului după îndeplinirea condițiilor de pensionare</a:t>
            </a:r>
            <a:endParaRPr lang="ro-RO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b="1"/>
              <a:t>Ar putea fi garantată reducerea ratelor de asigurări sociale plătite de lucrătorii vârstnici şi de angajatorii 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107349-1396-4FB7-8976-88EADB880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38" y="4122737"/>
            <a:ext cx="27559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1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695B5B-C3E1-477B-91B6-1B27DA23A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440405"/>
            <a:ext cx="5749026" cy="71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EADEDE-A54A-40F0-B23E-62D3852B649D}"/>
              </a:ext>
            </a:extLst>
          </p:cNvPr>
          <p:cNvSpPr txBox="1"/>
          <p:nvPr/>
        </p:nvSpPr>
        <p:spPr>
          <a:xfrm>
            <a:off x="1671638" y="1417597"/>
            <a:ext cx="8858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</a:t>
            </a:r>
            <a:r>
              <a:rPr lang="it-IT" sz="3200" b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resterea participarii active a varstinicilor la viata sociala si politica a comunitatii din care fac parte</a:t>
            </a:r>
            <a:endParaRPr lang="ro-RO" sz="3200" b="1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6BC00-E35C-43D3-A5F6-E31A26525210}"/>
              </a:ext>
            </a:extLst>
          </p:cNvPr>
          <p:cNvSpPr txBox="1"/>
          <p:nvPr/>
        </p:nvSpPr>
        <p:spPr>
          <a:xfrm>
            <a:off x="2143125" y="3957638"/>
            <a:ext cx="8386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b="1"/>
              <a:t>Sa vorbim...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62E6C4F-365C-42CE-8E90-FE1DA538AA6B}"/>
              </a:ext>
            </a:extLst>
          </p:cNvPr>
          <p:cNvSpPr/>
          <p:nvPr/>
        </p:nvSpPr>
        <p:spPr>
          <a:xfrm>
            <a:off x="6867525" y="2842044"/>
            <a:ext cx="3586162" cy="2916972"/>
          </a:xfrm>
          <a:prstGeom prst="wedgeEllipseCallou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A2D5B-5F0A-4649-AC8B-A65DB9FE63A2}"/>
              </a:ext>
            </a:extLst>
          </p:cNvPr>
          <p:cNvSpPr txBox="1"/>
          <p:nvPr/>
        </p:nvSpPr>
        <p:spPr>
          <a:xfrm>
            <a:off x="7272338" y="3838865"/>
            <a:ext cx="2776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/>
              <a:t>Ce solutii gasim?</a:t>
            </a:r>
          </a:p>
        </p:txBody>
      </p:sp>
    </p:spTree>
    <p:extLst>
      <p:ext uri="{BB962C8B-B14F-4D97-AF65-F5344CB8AC3E}">
        <p14:creationId xmlns:p14="http://schemas.microsoft.com/office/powerpoint/2010/main" val="403505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33364B-9BC2-45A6-AFB3-3A1931C79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397543"/>
            <a:ext cx="5749026" cy="71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DA38A8-6A66-4E29-AAD6-E12802758E16}"/>
              </a:ext>
            </a:extLst>
          </p:cNvPr>
          <p:cNvSpPr txBox="1"/>
          <p:nvPr/>
        </p:nvSpPr>
        <p:spPr>
          <a:xfrm>
            <a:off x="542925" y="1366897"/>
            <a:ext cx="11315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Promovarea la nivel de comunitate a unor servicii de ingrijire sau de petrecere a timpului liber de catre persoanele aflate la o varsta mai inaintata.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44A33-8026-47AD-ACB4-2FC5C6825FA4}"/>
              </a:ext>
            </a:extLst>
          </p:cNvPr>
          <p:cNvSpPr txBox="1"/>
          <p:nvPr/>
        </p:nvSpPr>
        <p:spPr>
          <a:xfrm>
            <a:off x="1357313" y="3429000"/>
            <a:ext cx="5614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/>
              <a:t>Ce solutii gasiti?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B15BE-408F-4D71-A7D3-5F8000B37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3" y="3186521"/>
            <a:ext cx="6096001" cy="29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0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44CA38-E917-4AA5-BB71-FD51DEB5C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354680"/>
            <a:ext cx="5749026" cy="719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A6F0DD-F9B2-4DB5-A0DC-8BCD28104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8" y="1116932"/>
            <a:ext cx="10736921" cy="56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2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5F62CD-515C-485F-8663-28CA0DE64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339357"/>
            <a:ext cx="5749026" cy="71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A77B23-CD74-4191-A634-A9AEE6D5685D}"/>
              </a:ext>
            </a:extLst>
          </p:cNvPr>
          <p:cNvSpPr txBox="1"/>
          <p:nvPr/>
        </p:nvSpPr>
        <p:spPr>
          <a:xfrm>
            <a:off x="1033462" y="1171575"/>
            <a:ext cx="101250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/>
              <a:t>Măsurile trebuie concepute astfel încât să permită persoanelor vârstnice să aleagă liber propriul stil de viaţă şi să ducă o existenţă independentă:</a:t>
            </a:r>
          </a:p>
          <a:p>
            <a:endParaRPr lang="ro-RO" sz="28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436288-E022-4E6D-A509-1D17F34A7408}"/>
              </a:ext>
            </a:extLst>
          </p:cNvPr>
          <p:cNvSpPr txBox="1"/>
          <p:nvPr/>
        </p:nvSpPr>
        <p:spPr>
          <a:xfrm>
            <a:off x="1002506" y="2690336"/>
            <a:ext cx="101869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/>
              <a:t>• punerea la dispoziţie a unor locuinţe corespunzătoare nevoilor acestora şi a stării lor de sănătate sau sprijin adecvat în vederea amenajării locuinţei;</a:t>
            </a:r>
          </a:p>
          <a:p>
            <a:r>
              <a:rPr lang="ro-RO" sz="2800" b="1"/>
              <a:t> • asigurarea mijloacelor materiale necesare unui trai decent; </a:t>
            </a:r>
          </a:p>
          <a:p>
            <a:r>
              <a:rPr lang="ro-RO" sz="2800" b="1"/>
              <a:t>• sprijinirea persoanelor aflate în situaţii dificile; </a:t>
            </a:r>
          </a:p>
          <a:p>
            <a:r>
              <a:rPr lang="ro-RO" sz="2800" b="1"/>
              <a:t>• asigurarea de servicii sociale de îngrijire în funcţie de nevoile individuale; </a:t>
            </a:r>
          </a:p>
          <a:p>
            <a:r>
              <a:rPr lang="ro-RO" sz="2800" b="1"/>
              <a:t>• îngrijirea sănătăţii şi servicii pe care starea acestora le impune. </a:t>
            </a:r>
          </a:p>
        </p:txBody>
      </p:sp>
    </p:spTree>
    <p:extLst>
      <p:ext uri="{BB962C8B-B14F-4D97-AF65-F5344CB8AC3E}">
        <p14:creationId xmlns:p14="http://schemas.microsoft.com/office/powerpoint/2010/main" val="417799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FA5BC8-A9E0-40A4-8480-0DAF9B818D9B}"/>
              </a:ext>
            </a:extLst>
          </p:cNvPr>
          <p:cNvSpPr txBox="1"/>
          <p:nvPr/>
        </p:nvSpPr>
        <p:spPr>
          <a:xfrm>
            <a:off x="1528763" y="1714500"/>
            <a:ext cx="9115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9600">
                <a:solidFill>
                  <a:srgbClr val="002060"/>
                </a:solidFill>
              </a:rPr>
              <a:t>Va multumim!</a:t>
            </a:r>
          </a:p>
        </p:txBody>
      </p:sp>
    </p:spTree>
    <p:extLst>
      <p:ext uri="{BB962C8B-B14F-4D97-AF65-F5344CB8AC3E}">
        <p14:creationId xmlns:p14="http://schemas.microsoft.com/office/powerpoint/2010/main" val="326295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CAEF8B-D182-4F67-9D2A-81C116743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405618"/>
            <a:ext cx="5749026" cy="7193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73391F-1E3B-4106-9BEF-F290956E1657}"/>
              </a:ext>
            </a:extLst>
          </p:cNvPr>
          <p:cNvSpPr txBox="1"/>
          <p:nvPr/>
        </p:nvSpPr>
        <p:spPr>
          <a:xfrm>
            <a:off x="715617" y="1430395"/>
            <a:ext cx="1089328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Comunitatile marginalizate</a:t>
            </a:r>
            <a:r>
              <a:rPr lang="en-GB" sz="3200" b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it-IT" sz="2400" b="1"/>
              <a:t>Sunt acele comunitati care nu se pot integra intr-o  societate datorita nevoilor speciale pe care le au.</a:t>
            </a:r>
          </a:p>
          <a:p>
            <a:pPr marL="342900" indent="-342900" algn="just">
              <a:buFontTx/>
              <a:buChar char="-"/>
            </a:pPr>
            <a:r>
              <a:rPr lang="it-IT" sz="2400" b="1"/>
              <a:t>Marginalizarea apare in momentul in care, un individ care in prealabil si-a insusit normele, valorile si obligatiile corespunzatoare societatii in care traieste, le incalca pe acestea pentru atingerea scopurilor si obiectivelor personale.</a:t>
            </a:r>
          </a:p>
          <a:p>
            <a:pPr marL="342900" indent="-342900" algn="just">
              <a:buFontTx/>
              <a:buChar char="-"/>
            </a:pPr>
            <a:r>
              <a:rPr lang="it-IT" sz="2400" b="1"/>
              <a:t>Marginalizarea duce la excluziune sociala</a:t>
            </a:r>
          </a:p>
          <a:p>
            <a:endParaRPr lang="ro-RO" sz="3200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5BFEC-5E52-451F-B5CA-8341954EB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34" y="3896553"/>
            <a:ext cx="3764653" cy="28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D50004-A3F3-4E27-916E-0BCB90663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392366"/>
            <a:ext cx="5749026" cy="71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6F40CC-2C15-477F-A4E4-03DFAE41A04E}"/>
              </a:ext>
            </a:extLst>
          </p:cNvPr>
          <p:cNvSpPr txBox="1"/>
          <p:nvPr/>
        </p:nvSpPr>
        <p:spPr>
          <a:xfrm>
            <a:off x="1524000" y="1484243"/>
            <a:ext cx="744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CINE SUNT „EXCLUŞII SOCIALI”?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3D65D-5F1F-46A2-A847-AE5F87796AB1}"/>
              </a:ext>
            </a:extLst>
          </p:cNvPr>
          <p:cNvSpPr txBox="1"/>
          <p:nvPr/>
        </p:nvSpPr>
        <p:spPr>
          <a:xfrm>
            <a:off x="1152940" y="2120348"/>
            <a:ext cx="103234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/>
              <a:t>Excluşii sunt indivizii şi/sau grupurile de indivizi care sunt deprivaţi de la participarea deplina la viaţa economică, socială, culturală şi politică a societăţii, unde aceştia locuiesc. </a:t>
            </a:r>
          </a:p>
          <a:p>
            <a:endParaRPr lang="ro-RO" sz="2400" b="1"/>
          </a:p>
          <a:p>
            <a:r>
              <a:rPr lang="ro-RO" sz="2400" b="1"/>
              <a:t>Sărăcia fiind constituită din parametri materiali şi relativi - reprezintă o precondiţie pentru apariţia excluziunii sociale  </a:t>
            </a:r>
          </a:p>
          <a:p>
            <a:endParaRPr lang="ro-RO" sz="2400" b="1"/>
          </a:p>
          <a:p>
            <a:r>
              <a:rPr lang="ro-RO" sz="2400" b="1"/>
              <a:t>Indivizii pot fi excluşi din mai multe motive:</a:t>
            </a:r>
          </a:p>
          <a:p>
            <a:r>
              <a:rPr lang="ro-RO" sz="2400" b="1"/>
              <a:t>din cauza caracteristicilor lor individuale (bătrîni, bolnavi, persoane cu dizabilităţi, săraci, imigranţi, femei şi copii vulnerabili); sau </a:t>
            </a:r>
          </a:p>
          <a:p>
            <a:r>
              <a:rPr lang="ro-RO" sz="2400" b="1"/>
              <a:t>din cauza caracteristicilor sociale/culturale ale acestora (cum ar fi religia, rasa, etnia, casta, limba, etc. ). </a:t>
            </a:r>
          </a:p>
        </p:txBody>
      </p:sp>
    </p:spTree>
    <p:extLst>
      <p:ext uri="{BB962C8B-B14F-4D97-AF65-F5344CB8AC3E}">
        <p14:creationId xmlns:p14="http://schemas.microsoft.com/office/powerpoint/2010/main" val="125017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D27780-4AB4-4C1D-AA82-4BE5D7264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352609"/>
            <a:ext cx="5749026" cy="719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358BE2-CA9F-4E03-B104-9239EAEB6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7" y="1071998"/>
            <a:ext cx="7142922" cy="53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5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896F93-40D6-40D3-945B-E62FF714E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405618"/>
            <a:ext cx="5749026" cy="71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CB8ACE-3A32-4C3A-910E-D2C6A8FB80F8}"/>
              </a:ext>
            </a:extLst>
          </p:cNvPr>
          <p:cNvSpPr txBox="1"/>
          <p:nvPr/>
        </p:nvSpPr>
        <p:spPr>
          <a:xfrm>
            <a:off x="821635" y="1524000"/>
            <a:ext cx="10111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altLang="ro-RO" sz="2800" b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EXCLUZIUNEA SOCIALĂ - DOMENII PRINCIPALE DE ANALIZĂ</a:t>
            </a:r>
            <a:r>
              <a:rPr lang="ro-MD" altLang="ro-RO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o-RO" sz="2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C9CAC2-8A5B-49C9-B117-956E62C06362}"/>
              </a:ext>
            </a:extLst>
          </p:cNvPr>
          <p:cNvSpPr txBox="1"/>
          <p:nvPr/>
        </p:nvSpPr>
        <p:spPr>
          <a:xfrm>
            <a:off x="1351722" y="2451652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/>
              <a:t>Sărăcia şi inegalitatea, </a:t>
            </a:r>
          </a:p>
          <a:p>
            <a:r>
              <a:rPr lang="ro-RO" sz="2400" b="1"/>
              <a:t>Locuinţa şi condiţiile locative, </a:t>
            </a:r>
          </a:p>
          <a:p>
            <a:r>
              <a:rPr lang="ro-RO" sz="2400" b="1"/>
              <a:t>Piaţa muncii, </a:t>
            </a:r>
          </a:p>
          <a:p>
            <a:r>
              <a:rPr lang="ro-RO" sz="2400" b="1"/>
              <a:t>Educaţia, </a:t>
            </a:r>
          </a:p>
          <a:p>
            <a:r>
              <a:rPr lang="ro-RO" sz="2400" b="1"/>
              <a:t>Sănătatea, </a:t>
            </a:r>
          </a:p>
          <a:p>
            <a:r>
              <a:rPr lang="ro-RO" sz="2400" b="1"/>
              <a:t>Protecţia socială, </a:t>
            </a:r>
          </a:p>
          <a:p>
            <a:r>
              <a:rPr lang="ro-RO" sz="2400" b="1"/>
              <a:t>Justiţia şi securitatea, </a:t>
            </a:r>
          </a:p>
          <a:p>
            <a:r>
              <a:rPr lang="ro-RO" sz="2400" b="1"/>
              <a:t>Cultura, sportul şi petrecerea timpului liber, </a:t>
            </a:r>
          </a:p>
          <a:p>
            <a:r>
              <a:rPr lang="ro-RO" sz="2400" b="1"/>
              <a:t>Participarea la viaţa socială şi accesul la informaţii,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98246A-6A44-421E-98FB-C42DA0703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27" y="2014835"/>
            <a:ext cx="4485033" cy="299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6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90CC8D-D319-4FBC-B846-3245E5C4E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405618"/>
            <a:ext cx="5749026" cy="71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60DEA9-04EF-4550-BC34-3329C755495D}"/>
              </a:ext>
            </a:extLst>
          </p:cNvPr>
          <p:cNvSpPr txBox="1"/>
          <p:nvPr/>
        </p:nvSpPr>
        <p:spPr>
          <a:xfrm>
            <a:off x="293619" y="1443231"/>
            <a:ext cx="11604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spc="-15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Persoane </a:t>
            </a:r>
            <a:r>
              <a:rPr lang="ro-RO" sz="3600" b="1" spc="-15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varstnice </a:t>
            </a:r>
            <a:r>
              <a:rPr lang="it-IT" sz="3600" b="1" spc="-15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care trăiesc în comunități marginalizate </a:t>
            </a:r>
            <a:endParaRPr lang="ro-RO" sz="3600" b="1" spc="-150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56A87-B0DF-4C86-BB8A-316AA3F00D82}"/>
              </a:ext>
            </a:extLst>
          </p:cNvPr>
          <p:cNvSpPr txBox="1"/>
          <p:nvPr/>
        </p:nvSpPr>
        <p:spPr>
          <a:xfrm>
            <a:off x="2226365" y="2231142"/>
            <a:ext cx="7487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/>
              <a:t>Comunităţile rurale sărace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/>
              <a:t>Comunităţile urbane marginalizate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/>
              <a:t>Comunități rome sărace și marginalizate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73471-D2A1-4705-B2DD-85732122D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52" y="3934360"/>
            <a:ext cx="5273121" cy="26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3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53F443-6AAC-40B3-BE6A-E872D2B92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721" y="180331"/>
            <a:ext cx="5749026" cy="719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91B08-05F4-46A0-8FE8-7EDA8F322DCC}"/>
              </a:ext>
            </a:extLst>
          </p:cNvPr>
          <p:cNvSpPr txBox="1"/>
          <p:nvPr/>
        </p:nvSpPr>
        <p:spPr>
          <a:xfrm>
            <a:off x="1630017" y="1157205"/>
            <a:ext cx="9223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Persoanele varstnice din comunitatile rurale marginalizate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623745-0903-40CB-A8FB-4DE6DFDF5F43}"/>
              </a:ext>
            </a:extLst>
          </p:cNvPr>
          <p:cNvSpPr txBox="1"/>
          <p:nvPr/>
        </p:nvSpPr>
        <p:spPr>
          <a:xfrm>
            <a:off x="1219199" y="2615018"/>
            <a:ext cx="1042946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1"/>
              <a:t>În România, majoritatea oamenilor expuși riscului de sărăcie sau de excluziune socială locuiesc în zonele rurale.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Criteriile principale</a:t>
            </a:r>
            <a:r>
              <a:rPr lang="ro-RO" sz="2400" b="1"/>
              <a:t> pentru identificarea și examinarea sărăciei, mai ales sărăcia multidimensională și marginalizarea sunt: </a:t>
            </a:r>
          </a:p>
          <a:p>
            <a:r>
              <a:rPr lang="ro-RO" sz="2400" b="1"/>
              <a:t>                 (a) capitalul uman (de regulă educația, sănătatea și numărul de membri sau de copii ai familiei);  </a:t>
            </a:r>
          </a:p>
          <a:p>
            <a:r>
              <a:rPr lang="ro-RO" sz="2400" b="1"/>
              <a:t>                 (b) ocuparea forței de muncă (de regulă raportat la numărul de șomeri, munca la negru, munca în agricultura de subzistență); și </a:t>
            </a:r>
          </a:p>
          <a:p>
            <a:r>
              <a:rPr lang="ro-RO" sz="2400" b="1"/>
              <a:t>                 (c) condițiile de locuire (mai ales referitor la nesiguranța locativă, calitatea locuințelor și racordarea la rețelele de utilități publice).</a:t>
            </a:r>
          </a:p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174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51B1B2-52C0-4F63-AAF2-9FDC2B618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379113"/>
            <a:ext cx="5749026" cy="719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C3AFD-EDBE-47C3-9FBE-775F1BBA8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75" y="1252989"/>
            <a:ext cx="7643249" cy="553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6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Yellow banded design presentation (widescreen)</Template>
  <TotalTime>0</TotalTime>
  <Words>1433</Words>
  <Application>Microsoft Office PowerPoint</Application>
  <PresentationFormat>Widescreen</PresentationFormat>
  <Paragraphs>108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Adobe Gothic Std B</vt:lpstr>
      <vt:lpstr>Arial</vt:lpstr>
      <vt:lpstr>Book Antiqua</vt:lpstr>
      <vt:lpstr>Banded Design Yellow 16x9</vt:lpstr>
      <vt:lpstr>Varstnicii din comunitatile marginalizate – protectie sociala si imbatranire activa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2018-03-06T14:54:25Z</dcterms:created>
  <dcterms:modified xsi:type="dcterms:W3CDTF">2018-03-07T11:37:04Z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