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92" r:id="rId1"/>
  </p:sldMasterIdLst>
  <p:notesMasterIdLst>
    <p:notesMasterId r:id="rId36"/>
  </p:notes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 id="277" r:id="rId22"/>
    <p:sldId id="278" r:id="rId23"/>
    <p:sldId id="279" r:id="rId24"/>
    <p:sldId id="280" r:id="rId25"/>
    <p:sldId id="281" r:id="rId26"/>
    <p:sldId id="282" r:id="rId27"/>
    <p:sldId id="283" r:id="rId28"/>
    <p:sldId id="284" r:id="rId29"/>
    <p:sldId id="285" r:id="rId30"/>
    <p:sldId id="286" r:id="rId31"/>
    <p:sldId id="287" r:id="rId32"/>
    <p:sldId id="288" r:id="rId33"/>
    <p:sldId id="289" r:id="rId34"/>
    <p:sldId id="290" r:id="rId35"/>
  </p:sldIdLst>
  <p:sldSz cx="9144000" cy="6858000" type="screen4x3"/>
  <p:notesSz cx="6858000" cy="9144000"/>
  <p:defaultTextStyle>
    <a:defPPr>
      <a:defRPr lang="ro-R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6" d="100"/>
          <a:sy n="76" d="100"/>
        </p:scale>
        <p:origin x="-1194" y="-8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ro-RO"/>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857A980-42C6-4425-A081-356E3A13267F}" type="datetimeFigureOut">
              <a:rPr lang="ro-RO" smtClean="0"/>
              <a:t>20.09.2017</a:t>
            </a:fld>
            <a:endParaRPr lang="ro-RO"/>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ro-RO"/>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ro-RO"/>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ro-RO"/>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EF01A88-9E32-476D-AC1F-EC2A552B7FB6}" type="slidenum">
              <a:rPr lang="ro-RO" smtClean="0"/>
              <a:t>‹#›</a:t>
            </a:fld>
            <a:endParaRPr lang="ro-RO"/>
          </a:p>
        </p:txBody>
      </p:sp>
    </p:spTree>
    <p:extLst>
      <p:ext uri="{BB962C8B-B14F-4D97-AF65-F5344CB8AC3E}">
        <p14:creationId xmlns:p14="http://schemas.microsoft.com/office/powerpoint/2010/main" val="127225651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76780011-5CFF-48DA-A661-3091798EB102}" type="datetimeFigureOut">
              <a:rPr lang="ro-RO" smtClean="0"/>
              <a:t>19.09.2017</a:t>
            </a:fld>
            <a:endParaRPr lang="ro-RO"/>
          </a:p>
        </p:txBody>
      </p:sp>
      <p:sp>
        <p:nvSpPr>
          <p:cNvPr id="19" name="Footer Placeholder 18"/>
          <p:cNvSpPr>
            <a:spLocks noGrp="1"/>
          </p:cNvSpPr>
          <p:nvPr>
            <p:ph type="ftr" sz="quarter" idx="11"/>
          </p:nvPr>
        </p:nvSpPr>
        <p:spPr/>
        <p:txBody>
          <a:bodyPr/>
          <a:lstStyle/>
          <a:p>
            <a:endParaRPr lang="ro-RO"/>
          </a:p>
        </p:txBody>
      </p:sp>
      <p:sp>
        <p:nvSpPr>
          <p:cNvPr id="27" name="Slide Number Placeholder 26"/>
          <p:cNvSpPr>
            <a:spLocks noGrp="1"/>
          </p:cNvSpPr>
          <p:nvPr>
            <p:ph type="sldNum" sz="quarter" idx="12"/>
          </p:nvPr>
        </p:nvSpPr>
        <p:spPr/>
        <p:txBody>
          <a:bodyPr/>
          <a:lstStyle/>
          <a:p>
            <a:fld id="{6E1F1CC8-CBAD-47E5-A3C3-B21303034606}" type="slidenum">
              <a:rPr lang="ro-RO" smtClean="0"/>
              <a:t>‹#›</a:t>
            </a:fld>
            <a:endParaRPr lang="ro-RO"/>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76780011-5CFF-48DA-A661-3091798EB102}" type="datetimeFigureOut">
              <a:rPr lang="ro-RO" smtClean="0"/>
              <a:t>19.09.2017</a:t>
            </a:fld>
            <a:endParaRPr lang="ro-RO"/>
          </a:p>
        </p:txBody>
      </p:sp>
      <p:sp>
        <p:nvSpPr>
          <p:cNvPr id="5" name="Footer Placeholder 4"/>
          <p:cNvSpPr>
            <a:spLocks noGrp="1"/>
          </p:cNvSpPr>
          <p:nvPr>
            <p:ph type="ftr" sz="quarter" idx="11"/>
          </p:nvPr>
        </p:nvSpPr>
        <p:spPr/>
        <p:txBody>
          <a:bodyPr/>
          <a:lstStyle/>
          <a:p>
            <a:endParaRPr lang="ro-RO"/>
          </a:p>
        </p:txBody>
      </p:sp>
      <p:sp>
        <p:nvSpPr>
          <p:cNvPr id="6" name="Slide Number Placeholder 5"/>
          <p:cNvSpPr>
            <a:spLocks noGrp="1"/>
          </p:cNvSpPr>
          <p:nvPr>
            <p:ph type="sldNum" sz="quarter" idx="12"/>
          </p:nvPr>
        </p:nvSpPr>
        <p:spPr/>
        <p:txBody>
          <a:bodyPr/>
          <a:lstStyle/>
          <a:p>
            <a:fld id="{6E1F1CC8-CBAD-47E5-A3C3-B21303034606}" type="slidenum">
              <a:rPr lang="ro-RO" smtClean="0"/>
              <a:t>‹#›</a:t>
            </a:fld>
            <a:endParaRPr lang="ro-RO"/>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76780011-5CFF-48DA-A661-3091798EB102}" type="datetimeFigureOut">
              <a:rPr lang="ro-RO" smtClean="0"/>
              <a:t>19.09.2017</a:t>
            </a:fld>
            <a:endParaRPr lang="ro-RO"/>
          </a:p>
        </p:txBody>
      </p:sp>
      <p:sp>
        <p:nvSpPr>
          <p:cNvPr id="5" name="Footer Placeholder 4"/>
          <p:cNvSpPr>
            <a:spLocks noGrp="1"/>
          </p:cNvSpPr>
          <p:nvPr>
            <p:ph type="ftr" sz="quarter" idx="11"/>
          </p:nvPr>
        </p:nvSpPr>
        <p:spPr/>
        <p:txBody>
          <a:bodyPr/>
          <a:lstStyle/>
          <a:p>
            <a:endParaRPr lang="ro-RO"/>
          </a:p>
        </p:txBody>
      </p:sp>
      <p:sp>
        <p:nvSpPr>
          <p:cNvPr id="6" name="Slide Number Placeholder 5"/>
          <p:cNvSpPr>
            <a:spLocks noGrp="1"/>
          </p:cNvSpPr>
          <p:nvPr>
            <p:ph type="sldNum" sz="quarter" idx="12"/>
          </p:nvPr>
        </p:nvSpPr>
        <p:spPr/>
        <p:txBody>
          <a:bodyPr/>
          <a:lstStyle/>
          <a:p>
            <a:fld id="{6E1F1CC8-CBAD-47E5-A3C3-B21303034606}" type="slidenum">
              <a:rPr lang="ro-RO" smtClean="0"/>
              <a:t>‹#›</a:t>
            </a:fld>
            <a:endParaRPr lang="ro-RO"/>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76780011-5CFF-48DA-A661-3091798EB102}" type="datetimeFigureOut">
              <a:rPr lang="ro-RO" smtClean="0"/>
              <a:t>19.09.2017</a:t>
            </a:fld>
            <a:endParaRPr lang="ro-RO"/>
          </a:p>
        </p:txBody>
      </p:sp>
      <p:sp>
        <p:nvSpPr>
          <p:cNvPr id="5" name="Footer Placeholder 4"/>
          <p:cNvSpPr>
            <a:spLocks noGrp="1"/>
          </p:cNvSpPr>
          <p:nvPr>
            <p:ph type="ftr" sz="quarter" idx="11"/>
          </p:nvPr>
        </p:nvSpPr>
        <p:spPr/>
        <p:txBody>
          <a:bodyPr/>
          <a:lstStyle/>
          <a:p>
            <a:endParaRPr lang="ro-RO"/>
          </a:p>
        </p:txBody>
      </p:sp>
      <p:sp>
        <p:nvSpPr>
          <p:cNvPr id="6" name="Slide Number Placeholder 5"/>
          <p:cNvSpPr>
            <a:spLocks noGrp="1"/>
          </p:cNvSpPr>
          <p:nvPr>
            <p:ph type="sldNum" sz="quarter" idx="12"/>
          </p:nvPr>
        </p:nvSpPr>
        <p:spPr/>
        <p:txBody>
          <a:bodyPr/>
          <a:lstStyle/>
          <a:p>
            <a:fld id="{6E1F1CC8-CBAD-47E5-A3C3-B21303034606}" type="slidenum">
              <a:rPr lang="ro-RO" smtClean="0"/>
              <a:t>‹#›</a:t>
            </a:fld>
            <a:endParaRPr lang="ro-RO"/>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76780011-5CFF-48DA-A661-3091798EB102}" type="datetimeFigureOut">
              <a:rPr lang="ro-RO" smtClean="0"/>
              <a:t>19.09.2017</a:t>
            </a:fld>
            <a:endParaRPr lang="ro-RO"/>
          </a:p>
        </p:txBody>
      </p:sp>
      <p:sp>
        <p:nvSpPr>
          <p:cNvPr id="5" name="Footer Placeholder 4"/>
          <p:cNvSpPr>
            <a:spLocks noGrp="1"/>
          </p:cNvSpPr>
          <p:nvPr>
            <p:ph type="ftr" sz="quarter" idx="11"/>
          </p:nvPr>
        </p:nvSpPr>
        <p:spPr/>
        <p:txBody>
          <a:bodyPr/>
          <a:lstStyle/>
          <a:p>
            <a:endParaRPr lang="ro-RO"/>
          </a:p>
        </p:txBody>
      </p:sp>
      <p:sp>
        <p:nvSpPr>
          <p:cNvPr id="6" name="Slide Number Placeholder 5"/>
          <p:cNvSpPr>
            <a:spLocks noGrp="1"/>
          </p:cNvSpPr>
          <p:nvPr>
            <p:ph type="sldNum" sz="quarter" idx="12"/>
          </p:nvPr>
        </p:nvSpPr>
        <p:spPr/>
        <p:txBody>
          <a:bodyPr/>
          <a:lstStyle/>
          <a:p>
            <a:fld id="{6E1F1CC8-CBAD-47E5-A3C3-B21303034606}" type="slidenum">
              <a:rPr lang="ro-RO" smtClean="0"/>
              <a:t>‹#›</a:t>
            </a:fld>
            <a:endParaRPr lang="ro-RO"/>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76780011-5CFF-48DA-A661-3091798EB102}" type="datetimeFigureOut">
              <a:rPr lang="ro-RO" smtClean="0"/>
              <a:t>19.09.2017</a:t>
            </a:fld>
            <a:endParaRPr lang="ro-RO"/>
          </a:p>
        </p:txBody>
      </p:sp>
      <p:sp>
        <p:nvSpPr>
          <p:cNvPr id="6" name="Footer Placeholder 5"/>
          <p:cNvSpPr>
            <a:spLocks noGrp="1"/>
          </p:cNvSpPr>
          <p:nvPr>
            <p:ph type="ftr" sz="quarter" idx="11"/>
          </p:nvPr>
        </p:nvSpPr>
        <p:spPr/>
        <p:txBody>
          <a:bodyPr/>
          <a:lstStyle/>
          <a:p>
            <a:endParaRPr lang="ro-RO"/>
          </a:p>
        </p:txBody>
      </p:sp>
      <p:sp>
        <p:nvSpPr>
          <p:cNvPr id="7" name="Slide Number Placeholder 6"/>
          <p:cNvSpPr>
            <a:spLocks noGrp="1"/>
          </p:cNvSpPr>
          <p:nvPr>
            <p:ph type="sldNum" sz="quarter" idx="12"/>
          </p:nvPr>
        </p:nvSpPr>
        <p:spPr/>
        <p:txBody>
          <a:bodyPr/>
          <a:lstStyle/>
          <a:p>
            <a:fld id="{6E1F1CC8-CBAD-47E5-A3C3-B21303034606}" type="slidenum">
              <a:rPr lang="ro-RO" smtClean="0"/>
              <a:t>‹#›</a:t>
            </a:fld>
            <a:endParaRPr lang="ro-RO"/>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76780011-5CFF-48DA-A661-3091798EB102}" type="datetimeFigureOut">
              <a:rPr lang="ro-RO" smtClean="0"/>
              <a:t>19.09.2017</a:t>
            </a:fld>
            <a:endParaRPr lang="ro-RO"/>
          </a:p>
        </p:txBody>
      </p:sp>
      <p:sp>
        <p:nvSpPr>
          <p:cNvPr id="8" name="Footer Placeholder 7"/>
          <p:cNvSpPr>
            <a:spLocks noGrp="1"/>
          </p:cNvSpPr>
          <p:nvPr>
            <p:ph type="ftr" sz="quarter" idx="11"/>
          </p:nvPr>
        </p:nvSpPr>
        <p:spPr/>
        <p:txBody>
          <a:bodyPr/>
          <a:lstStyle/>
          <a:p>
            <a:endParaRPr lang="ro-RO"/>
          </a:p>
        </p:txBody>
      </p:sp>
      <p:sp>
        <p:nvSpPr>
          <p:cNvPr id="9" name="Slide Number Placeholder 8"/>
          <p:cNvSpPr>
            <a:spLocks noGrp="1"/>
          </p:cNvSpPr>
          <p:nvPr>
            <p:ph type="sldNum" sz="quarter" idx="12"/>
          </p:nvPr>
        </p:nvSpPr>
        <p:spPr/>
        <p:txBody>
          <a:bodyPr/>
          <a:lstStyle/>
          <a:p>
            <a:fld id="{6E1F1CC8-CBAD-47E5-A3C3-B21303034606}" type="slidenum">
              <a:rPr lang="ro-RO" smtClean="0"/>
              <a:t>‹#›</a:t>
            </a:fld>
            <a:endParaRPr lang="ro-RO"/>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76780011-5CFF-48DA-A661-3091798EB102}" type="datetimeFigureOut">
              <a:rPr lang="ro-RO" smtClean="0"/>
              <a:t>19.09.2017</a:t>
            </a:fld>
            <a:endParaRPr lang="ro-RO"/>
          </a:p>
        </p:txBody>
      </p:sp>
      <p:sp>
        <p:nvSpPr>
          <p:cNvPr id="4" name="Footer Placeholder 3"/>
          <p:cNvSpPr>
            <a:spLocks noGrp="1"/>
          </p:cNvSpPr>
          <p:nvPr>
            <p:ph type="ftr" sz="quarter" idx="11"/>
          </p:nvPr>
        </p:nvSpPr>
        <p:spPr/>
        <p:txBody>
          <a:bodyPr/>
          <a:lstStyle/>
          <a:p>
            <a:endParaRPr lang="ro-RO"/>
          </a:p>
        </p:txBody>
      </p:sp>
      <p:sp>
        <p:nvSpPr>
          <p:cNvPr id="5" name="Slide Number Placeholder 4"/>
          <p:cNvSpPr>
            <a:spLocks noGrp="1"/>
          </p:cNvSpPr>
          <p:nvPr>
            <p:ph type="sldNum" sz="quarter" idx="12"/>
          </p:nvPr>
        </p:nvSpPr>
        <p:spPr/>
        <p:txBody>
          <a:bodyPr/>
          <a:lstStyle/>
          <a:p>
            <a:fld id="{6E1F1CC8-CBAD-47E5-A3C3-B21303034606}" type="slidenum">
              <a:rPr lang="ro-RO" smtClean="0"/>
              <a:t>‹#›</a:t>
            </a:fld>
            <a:endParaRPr lang="ro-RO"/>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6780011-5CFF-48DA-A661-3091798EB102}" type="datetimeFigureOut">
              <a:rPr lang="ro-RO" smtClean="0"/>
              <a:t>19.09.2017</a:t>
            </a:fld>
            <a:endParaRPr lang="ro-RO"/>
          </a:p>
        </p:txBody>
      </p:sp>
      <p:sp>
        <p:nvSpPr>
          <p:cNvPr id="3" name="Footer Placeholder 2"/>
          <p:cNvSpPr>
            <a:spLocks noGrp="1"/>
          </p:cNvSpPr>
          <p:nvPr>
            <p:ph type="ftr" sz="quarter" idx="11"/>
          </p:nvPr>
        </p:nvSpPr>
        <p:spPr/>
        <p:txBody>
          <a:bodyPr/>
          <a:lstStyle/>
          <a:p>
            <a:endParaRPr lang="ro-RO"/>
          </a:p>
        </p:txBody>
      </p:sp>
      <p:sp>
        <p:nvSpPr>
          <p:cNvPr id="4" name="Slide Number Placeholder 3"/>
          <p:cNvSpPr>
            <a:spLocks noGrp="1"/>
          </p:cNvSpPr>
          <p:nvPr>
            <p:ph type="sldNum" sz="quarter" idx="12"/>
          </p:nvPr>
        </p:nvSpPr>
        <p:spPr/>
        <p:txBody>
          <a:bodyPr/>
          <a:lstStyle/>
          <a:p>
            <a:fld id="{6E1F1CC8-CBAD-47E5-A3C3-B21303034606}" type="slidenum">
              <a:rPr lang="ro-RO" smtClean="0"/>
              <a:t>‹#›</a:t>
            </a:fld>
            <a:endParaRPr lang="ro-RO"/>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76780011-5CFF-48DA-A661-3091798EB102}" type="datetimeFigureOut">
              <a:rPr lang="ro-RO" smtClean="0"/>
              <a:t>19.09.2017</a:t>
            </a:fld>
            <a:endParaRPr lang="ro-RO"/>
          </a:p>
        </p:txBody>
      </p:sp>
      <p:sp>
        <p:nvSpPr>
          <p:cNvPr id="6" name="Footer Placeholder 5"/>
          <p:cNvSpPr>
            <a:spLocks noGrp="1"/>
          </p:cNvSpPr>
          <p:nvPr>
            <p:ph type="ftr" sz="quarter" idx="11"/>
          </p:nvPr>
        </p:nvSpPr>
        <p:spPr/>
        <p:txBody>
          <a:bodyPr/>
          <a:lstStyle/>
          <a:p>
            <a:endParaRPr lang="ro-RO"/>
          </a:p>
        </p:txBody>
      </p:sp>
      <p:sp>
        <p:nvSpPr>
          <p:cNvPr id="7" name="Slide Number Placeholder 6"/>
          <p:cNvSpPr>
            <a:spLocks noGrp="1"/>
          </p:cNvSpPr>
          <p:nvPr>
            <p:ph type="sldNum" sz="quarter" idx="12"/>
          </p:nvPr>
        </p:nvSpPr>
        <p:spPr/>
        <p:txBody>
          <a:bodyPr/>
          <a:lstStyle/>
          <a:p>
            <a:fld id="{6E1F1CC8-CBAD-47E5-A3C3-B21303034606}" type="slidenum">
              <a:rPr lang="ro-RO" smtClean="0"/>
              <a:t>‹#›</a:t>
            </a:fld>
            <a:endParaRPr lang="ro-RO"/>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76780011-5CFF-48DA-A661-3091798EB102}" type="datetimeFigureOut">
              <a:rPr lang="ro-RO" smtClean="0"/>
              <a:t>19.09.2017</a:t>
            </a:fld>
            <a:endParaRPr lang="ro-RO"/>
          </a:p>
        </p:txBody>
      </p:sp>
      <p:sp>
        <p:nvSpPr>
          <p:cNvPr id="6" name="Footer Placeholder 5"/>
          <p:cNvSpPr>
            <a:spLocks noGrp="1"/>
          </p:cNvSpPr>
          <p:nvPr>
            <p:ph type="ftr" sz="quarter" idx="11"/>
          </p:nvPr>
        </p:nvSpPr>
        <p:spPr/>
        <p:txBody>
          <a:bodyPr/>
          <a:lstStyle/>
          <a:p>
            <a:endParaRPr lang="ro-RO"/>
          </a:p>
        </p:txBody>
      </p:sp>
      <p:sp>
        <p:nvSpPr>
          <p:cNvPr id="7" name="Slide Number Placeholder 6"/>
          <p:cNvSpPr>
            <a:spLocks noGrp="1"/>
          </p:cNvSpPr>
          <p:nvPr>
            <p:ph type="sldNum" sz="quarter" idx="12"/>
          </p:nvPr>
        </p:nvSpPr>
        <p:spPr>
          <a:xfrm>
            <a:off x="8077200" y="6356350"/>
            <a:ext cx="609600" cy="365125"/>
          </a:xfrm>
        </p:spPr>
        <p:txBody>
          <a:bodyPr/>
          <a:lstStyle/>
          <a:p>
            <a:fld id="{6E1F1CC8-CBAD-47E5-A3C3-B21303034606}" type="slidenum">
              <a:rPr lang="ro-RO" smtClean="0"/>
              <a:t>‹#›</a:t>
            </a:fld>
            <a:endParaRPr lang="ro-RO"/>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76780011-5CFF-48DA-A661-3091798EB102}" type="datetimeFigureOut">
              <a:rPr lang="ro-RO" smtClean="0"/>
              <a:t>19.09.2017</a:t>
            </a:fld>
            <a:endParaRPr lang="ro-RO"/>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ro-RO"/>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6E1F1CC8-CBAD-47E5-A3C3-B21303034606}" type="slidenum">
              <a:rPr lang="ro-RO" smtClean="0"/>
              <a:t>‹#›</a:t>
            </a:fld>
            <a:endParaRPr lang="ro-RO"/>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793" r:id="rId1"/>
    <p:sldLayoutId id="2147483794" r:id="rId2"/>
    <p:sldLayoutId id="2147483795" r:id="rId3"/>
    <p:sldLayoutId id="2147483796" r:id="rId4"/>
    <p:sldLayoutId id="2147483797" r:id="rId5"/>
    <p:sldLayoutId id="2147483798" r:id="rId6"/>
    <p:sldLayoutId id="2147483799" r:id="rId7"/>
    <p:sldLayoutId id="2147483800" r:id="rId8"/>
    <p:sldLayoutId id="2147483801" r:id="rId9"/>
    <p:sldLayoutId id="2147483802" r:id="rId10"/>
    <p:sldLayoutId id="2147483803"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3.xml.rels><?xml version="1.0" encoding="UTF-8" standalone="yes"?>
<Relationships xmlns="http://schemas.openxmlformats.org/package/2006/relationships"><Relationship Id="rId3" Type="http://schemas.openxmlformats.org/officeDocument/2006/relationships/hyperlink" Target="mailto:bistret101947@gmail.com" TargetMode="External"/><Relationship Id="rId2" Type="http://schemas.openxmlformats.org/officeDocument/2006/relationships/hyperlink" Target="tel:0785.273.582" TargetMode="External"/><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95536" y="2204864"/>
            <a:ext cx="7851648" cy="1612776"/>
          </a:xfrm>
        </p:spPr>
        <p:txBody>
          <a:bodyPr>
            <a:noAutofit/>
          </a:bodyPr>
          <a:lstStyle/>
          <a:p>
            <a:r>
              <a:rPr lang="ro-RO" sz="4400" dirty="0">
                <a:effectLst/>
              </a:rPr>
              <a:t>Titlul proiectului: „Soluții de combatere a marginalizării prin măsuri inovative sociale”</a:t>
            </a:r>
            <a:br>
              <a:rPr lang="ro-RO" sz="4400" dirty="0">
                <a:effectLst/>
              </a:rPr>
            </a:br>
            <a:endParaRPr lang="en-US" sz="4400" dirty="0"/>
          </a:p>
        </p:txBody>
      </p:sp>
      <p:sp>
        <p:nvSpPr>
          <p:cNvPr id="3" name="Subtitle 2"/>
          <p:cNvSpPr>
            <a:spLocks noGrp="1"/>
          </p:cNvSpPr>
          <p:nvPr>
            <p:ph type="subTitle" idx="1"/>
          </p:nvPr>
        </p:nvSpPr>
        <p:spPr>
          <a:xfrm>
            <a:off x="533400" y="3228536"/>
            <a:ext cx="7854696" cy="2720744"/>
          </a:xfrm>
        </p:spPr>
        <p:txBody>
          <a:bodyPr>
            <a:normAutofit lnSpcReduction="10000"/>
          </a:bodyPr>
          <a:lstStyle/>
          <a:p>
            <a:endParaRPr lang="en-US" b="1" dirty="0" smtClean="0"/>
          </a:p>
          <a:p>
            <a:endParaRPr lang="en-US" b="1" dirty="0"/>
          </a:p>
          <a:p>
            <a:r>
              <a:rPr lang="ro-RO" b="1" dirty="0" smtClean="0"/>
              <a:t>Contract </a:t>
            </a:r>
            <a:r>
              <a:rPr lang="ro-RO" b="1" dirty="0"/>
              <a:t>nr</a:t>
            </a:r>
            <a:r>
              <a:rPr lang="ro-RO" dirty="0"/>
              <a:t>.: </a:t>
            </a:r>
            <a:r>
              <a:rPr lang="ro-RO" b="1" dirty="0" smtClean="0"/>
              <a:t>POCU/20/4/2/101947</a:t>
            </a:r>
            <a:endParaRPr lang="en-US" b="1" dirty="0" smtClean="0"/>
          </a:p>
          <a:p>
            <a:endParaRPr lang="en-US" b="1" i="1" dirty="0" smtClean="0"/>
          </a:p>
          <a:p>
            <a:r>
              <a:rPr lang="en-US" b="1" i="1" dirty="0" err="1" smtClean="0"/>
              <a:t>Proiect</a:t>
            </a:r>
            <a:r>
              <a:rPr lang="en-US" b="1" i="1" dirty="0" smtClean="0"/>
              <a:t> </a:t>
            </a:r>
            <a:r>
              <a:rPr lang="en-US" b="1" i="1" dirty="0" err="1"/>
              <a:t>cofinanțat</a:t>
            </a:r>
            <a:r>
              <a:rPr lang="en-US" b="1" i="1" dirty="0"/>
              <a:t> din </a:t>
            </a:r>
            <a:r>
              <a:rPr lang="en-US" b="1" i="1" dirty="0" err="1"/>
              <a:t>Fondul</a:t>
            </a:r>
            <a:r>
              <a:rPr lang="en-US" b="1" i="1" dirty="0"/>
              <a:t> </a:t>
            </a:r>
            <a:r>
              <a:rPr lang="en-US" b="1" i="1" dirty="0" smtClean="0"/>
              <a:t>Social European </a:t>
            </a:r>
            <a:r>
              <a:rPr lang="en-US" b="1" i="1" dirty="0" err="1" smtClean="0"/>
              <a:t>prin</a:t>
            </a:r>
            <a:r>
              <a:rPr lang="en-US" b="1" i="1" dirty="0" smtClean="0"/>
              <a:t> </a:t>
            </a:r>
            <a:r>
              <a:rPr lang="en-US" b="1" i="1" dirty="0" err="1"/>
              <a:t>Programul</a:t>
            </a:r>
            <a:r>
              <a:rPr lang="en-US" b="1" i="1" dirty="0"/>
              <a:t> Capital </a:t>
            </a:r>
            <a:r>
              <a:rPr lang="en-US" b="1" i="1" dirty="0" err="1"/>
              <a:t>Uman</a:t>
            </a:r>
            <a:r>
              <a:rPr lang="en-US" b="1" i="1" dirty="0"/>
              <a:t> 2014 – 2020</a:t>
            </a:r>
            <a:endParaRPr lang="ro-RO" dirty="0"/>
          </a:p>
          <a:p>
            <a:endParaRPr lang="en-US" dirty="0"/>
          </a:p>
        </p:txBody>
      </p:sp>
    </p:spTree>
    <p:extLst>
      <p:ext uri="{BB962C8B-B14F-4D97-AF65-F5344CB8AC3E}">
        <p14:creationId xmlns:p14="http://schemas.microsoft.com/office/powerpoint/2010/main" val="363769624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332656"/>
            <a:ext cx="8305800" cy="1143000"/>
          </a:xfrm>
        </p:spPr>
        <p:txBody>
          <a:bodyPr/>
          <a:lstStyle/>
          <a:p>
            <a:r>
              <a:rPr lang="en-US" dirty="0" err="1" smtClean="0"/>
              <a:t>Activitatile</a:t>
            </a:r>
            <a:r>
              <a:rPr lang="en-US" dirty="0" smtClean="0"/>
              <a:t> </a:t>
            </a:r>
            <a:r>
              <a:rPr lang="en-US" dirty="0" err="1" smtClean="0"/>
              <a:t>proiectului</a:t>
            </a:r>
            <a:endParaRPr lang="ro-RO" dirty="0"/>
          </a:p>
        </p:txBody>
      </p:sp>
      <p:sp>
        <p:nvSpPr>
          <p:cNvPr id="3" name="Rectangle 2"/>
          <p:cNvSpPr/>
          <p:nvPr/>
        </p:nvSpPr>
        <p:spPr>
          <a:xfrm>
            <a:off x="323528" y="1628800"/>
            <a:ext cx="8136904" cy="5078313"/>
          </a:xfrm>
          <a:prstGeom prst="rect">
            <a:avLst/>
          </a:prstGeom>
        </p:spPr>
        <p:txBody>
          <a:bodyPr wrap="square">
            <a:spAutoFit/>
          </a:bodyPr>
          <a:lstStyle/>
          <a:p>
            <a:r>
              <a:rPr lang="en-IE" b="1" dirty="0"/>
              <a:t>A2. </a:t>
            </a:r>
            <a:r>
              <a:rPr lang="en-IE" b="1" dirty="0" err="1"/>
              <a:t>Masuri</a:t>
            </a:r>
            <a:r>
              <a:rPr lang="en-IE" b="1" dirty="0"/>
              <a:t> integrate de </a:t>
            </a:r>
            <a:r>
              <a:rPr lang="en-IE" b="1" dirty="0" err="1"/>
              <a:t>formare</a:t>
            </a:r>
            <a:r>
              <a:rPr lang="en-IE" b="1" dirty="0"/>
              <a:t> </a:t>
            </a:r>
            <a:r>
              <a:rPr lang="en-IE" b="1" dirty="0" err="1"/>
              <a:t>si</a:t>
            </a:r>
            <a:r>
              <a:rPr lang="en-IE" b="1" dirty="0"/>
              <a:t> </a:t>
            </a:r>
            <a:r>
              <a:rPr lang="en-IE" b="1" dirty="0" err="1"/>
              <a:t>ocupare</a:t>
            </a:r>
            <a:r>
              <a:rPr lang="en-IE" b="1" dirty="0"/>
              <a:t> </a:t>
            </a:r>
            <a:r>
              <a:rPr lang="en-IE" b="1" dirty="0" err="1"/>
              <a:t>pentru</a:t>
            </a:r>
            <a:r>
              <a:rPr lang="en-IE" b="1" dirty="0"/>
              <a:t> </a:t>
            </a:r>
            <a:r>
              <a:rPr lang="en-IE" b="1" dirty="0" err="1"/>
              <a:t>membrii</a:t>
            </a:r>
            <a:r>
              <a:rPr lang="en-IE" b="1" dirty="0"/>
              <a:t> </a:t>
            </a:r>
            <a:r>
              <a:rPr lang="en-IE" b="1" dirty="0" err="1"/>
              <a:t>comunitatii</a:t>
            </a:r>
            <a:r>
              <a:rPr lang="en-IE" b="1" dirty="0"/>
              <a:t> </a:t>
            </a:r>
            <a:r>
              <a:rPr lang="en-IE" b="1" dirty="0" err="1" smtClean="0"/>
              <a:t>marginalizate</a:t>
            </a:r>
            <a:endParaRPr lang="en-IE" b="1" dirty="0" smtClean="0"/>
          </a:p>
          <a:p>
            <a:endParaRPr lang="ro-RO" b="1" dirty="0"/>
          </a:p>
          <a:p>
            <a:r>
              <a:rPr lang="ro-RO" dirty="0"/>
              <a:t>A2.2. Infomare, consiliere si orientare profesionala si mediere pe piata muncii pentru persoanele din comunitatea marginalizata</a:t>
            </a:r>
          </a:p>
          <a:p>
            <a:r>
              <a:rPr lang="ro-RO" dirty="0"/>
              <a:t> </a:t>
            </a:r>
          </a:p>
          <a:p>
            <a:r>
              <a:rPr lang="ro-RO" b="1" dirty="0"/>
              <a:t>Detaliere subactivitate</a:t>
            </a:r>
            <a:endParaRPr lang="ro-RO" dirty="0"/>
          </a:p>
          <a:p>
            <a:pPr algn="just"/>
            <a:r>
              <a:rPr lang="ro-RO" dirty="0" smtClean="0"/>
              <a:t>Prin </a:t>
            </a:r>
            <a:r>
              <a:rPr lang="ro-RO" dirty="0"/>
              <a:t>intermediul acestei subactivitati 590 persoane (tineri din categoria de varsta 16-25 de ani si adulti, membri ai grupului tinta, vor participa in proiect la sesiuni de informare, consiliere, orientare si mediere pe piata muncii. Prin intermediul sesiunilor de informare, consiliere, orientare si mediere pe piata muncii, persoanele vizate, care vor participa la cate 4 sedinte de acest fel, vor primi suportul necesar pentru alegerea unui curs de formare profesionala si pentru alegerea viitoarei cariere sau in vederea gasirii unui loc de munca adecvat nivelului de pregatire si tipului de studii pe care le urmeaza, in contextul ofertei de pe piata muncii. </a:t>
            </a:r>
            <a:endParaRPr lang="en-US" dirty="0" smtClean="0"/>
          </a:p>
          <a:p>
            <a:pPr algn="just"/>
            <a:r>
              <a:rPr lang="ro-RO" b="1" dirty="0" smtClean="0"/>
              <a:t>Desfasurarea </a:t>
            </a:r>
            <a:r>
              <a:rPr lang="ro-RO" b="1" dirty="0"/>
              <a:t>activitatii</a:t>
            </a:r>
            <a:r>
              <a:rPr lang="ro-RO" dirty="0"/>
              <a:t>: Anul 1: Lunile 2 –12; Anul 2: Lunile 13 – 24; Anul 3: Lunile 25 - 35. </a:t>
            </a:r>
          </a:p>
        </p:txBody>
      </p:sp>
    </p:spTree>
    <p:extLst>
      <p:ext uri="{BB962C8B-B14F-4D97-AF65-F5344CB8AC3E}">
        <p14:creationId xmlns:p14="http://schemas.microsoft.com/office/powerpoint/2010/main" val="115208965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332656"/>
            <a:ext cx="8305800" cy="1143000"/>
          </a:xfrm>
        </p:spPr>
        <p:txBody>
          <a:bodyPr/>
          <a:lstStyle/>
          <a:p>
            <a:r>
              <a:rPr lang="en-US" dirty="0" err="1" smtClean="0"/>
              <a:t>Activitatile</a:t>
            </a:r>
            <a:r>
              <a:rPr lang="en-US" dirty="0" smtClean="0"/>
              <a:t> </a:t>
            </a:r>
            <a:r>
              <a:rPr lang="en-US" dirty="0" err="1" smtClean="0"/>
              <a:t>proiectului</a:t>
            </a:r>
            <a:endParaRPr lang="ro-RO" dirty="0"/>
          </a:p>
        </p:txBody>
      </p:sp>
      <p:sp>
        <p:nvSpPr>
          <p:cNvPr id="3" name="Rectangle 2"/>
          <p:cNvSpPr/>
          <p:nvPr/>
        </p:nvSpPr>
        <p:spPr>
          <a:xfrm>
            <a:off x="323528" y="1628800"/>
            <a:ext cx="8136904" cy="4801314"/>
          </a:xfrm>
          <a:prstGeom prst="rect">
            <a:avLst/>
          </a:prstGeom>
        </p:spPr>
        <p:txBody>
          <a:bodyPr wrap="square">
            <a:spAutoFit/>
          </a:bodyPr>
          <a:lstStyle/>
          <a:p>
            <a:r>
              <a:rPr lang="en-IE" b="1" dirty="0"/>
              <a:t>A2. </a:t>
            </a:r>
            <a:r>
              <a:rPr lang="en-IE" b="1" dirty="0" err="1"/>
              <a:t>Masuri</a:t>
            </a:r>
            <a:r>
              <a:rPr lang="en-IE" b="1" dirty="0"/>
              <a:t> integrate de </a:t>
            </a:r>
            <a:r>
              <a:rPr lang="en-IE" b="1" dirty="0" err="1"/>
              <a:t>formare</a:t>
            </a:r>
            <a:r>
              <a:rPr lang="en-IE" b="1" dirty="0"/>
              <a:t> </a:t>
            </a:r>
            <a:r>
              <a:rPr lang="en-IE" b="1" dirty="0" err="1"/>
              <a:t>si</a:t>
            </a:r>
            <a:r>
              <a:rPr lang="en-IE" b="1" dirty="0"/>
              <a:t> </a:t>
            </a:r>
            <a:r>
              <a:rPr lang="en-IE" b="1" dirty="0" err="1"/>
              <a:t>ocupare</a:t>
            </a:r>
            <a:r>
              <a:rPr lang="en-IE" b="1" dirty="0"/>
              <a:t> </a:t>
            </a:r>
            <a:r>
              <a:rPr lang="en-IE" b="1" dirty="0" err="1"/>
              <a:t>pentru</a:t>
            </a:r>
            <a:r>
              <a:rPr lang="en-IE" b="1" dirty="0"/>
              <a:t> </a:t>
            </a:r>
            <a:r>
              <a:rPr lang="en-IE" b="1" dirty="0" err="1"/>
              <a:t>membrii</a:t>
            </a:r>
            <a:r>
              <a:rPr lang="en-IE" b="1" dirty="0"/>
              <a:t> </a:t>
            </a:r>
            <a:r>
              <a:rPr lang="en-IE" b="1" dirty="0" err="1"/>
              <a:t>comunitatii</a:t>
            </a:r>
            <a:r>
              <a:rPr lang="en-IE" b="1" dirty="0"/>
              <a:t> </a:t>
            </a:r>
            <a:r>
              <a:rPr lang="en-IE" b="1" dirty="0" err="1" smtClean="0"/>
              <a:t>marginalizate</a:t>
            </a:r>
            <a:endParaRPr lang="en-IE" b="1" dirty="0" smtClean="0"/>
          </a:p>
          <a:p>
            <a:endParaRPr lang="ro-RO" b="1" dirty="0"/>
          </a:p>
          <a:p>
            <a:r>
              <a:rPr lang="en-US" dirty="0" smtClean="0"/>
              <a:t>A</a:t>
            </a:r>
            <a:r>
              <a:rPr lang="ro-RO" dirty="0" smtClean="0"/>
              <a:t>.2.3</a:t>
            </a:r>
            <a:r>
              <a:rPr lang="ro-RO" dirty="0"/>
              <a:t>. FPC (calificare) pentru membrii comunitatii marginalizate</a:t>
            </a:r>
          </a:p>
          <a:p>
            <a:r>
              <a:rPr lang="ro-RO" dirty="0"/>
              <a:t> </a:t>
            </a:r>
          </a:p>
          <a:p>
            <a:r>
              <a:rPr lang="ro-RO" b="1" dirty="0"/>
              <a:t>Detaliere subactivitate</a:t>
            </a:r>
            <a:r>
              <a:rPr lang="ro-RO" dirty="0"/>
              <a:t> </a:t>
            </a:r>
          </a:p>
          <a:p>
            <a:pPr algn="just"/>
            <a:r>
              <a:rPr lang="ro-RO" dirty="0" smtClean="0"/>
              <a:t>Cursurile </a:t>
            </a:r>
            <a:r>
              <a:rPr lang="ro-RO" dirty="0"/>
              <a:t>de formare profesionala se vor organiza prin programe de calificare/recalificare la care vor participa 500 persoane (membri ai grupului tinta) apartinand comunitatii marginalizate. </a:t>
            </a:r>
          </a:p>
          <a:p>
            <a:pPr algn="just"/>
            <a:r>
              <a:rPr lang="ro-RO" dirty="0"/>
              <a:t>Calificari: Brutar – 1 grupa, Patiser – 2 grupe, Cofetar – 1 grupa, Camerista – 1 grupa, Agent de curatenie cladiri si mijloace de transport – 1 grupa, Sudor electric – 2 grupe, Tinichigiu carosier – 2 grupe, Tamplar manual – 1 grupa, Lucrator in comert – 1 grupa, Lucrator in alimentatie – 1 grupa, Lucrator in structuri pentru constructii – 2 grupe, Constructor pietrar – 2 grupe, Tricoter manual – 1 grupa, Lucrator in finisarea textilelor si a pielii – 1 grupa, Babysitter – 1 grupa. </a:t>
            </a:r>
            <a:r>
              <a:rPr lang="ro-RO" b="1" dirty="0"/>
              <a:t>Desfasurarea activitatii:</a:t>
            </a:r>
            <a:r>
              <a:rPr lang="ro-RO" dirty="0"/>
              <a:t> Anul 1: Lunile 2 –12; Anul 2: Lunile 13 –24; Anul 3: Lunile 25 - 35.</a:t>
            </a:r>
          </a:p>
        </p:txBody>
      </p:sp>
    </p:spTree>
    <p:extLst>
      <p:ext uri="{BB962C8B-B14F-4D97-AF65-F5344CB8AC3E}">
        <p14:creationId xmlns:p14="http://schemas.microsoft.com/office/powerpoint/2010/main" val="7373242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332656"/>
            <a:ext cx="8305800" cy="1143000"/>
          </a:xfrm>
        </p:spPr>
        <p:txBody>
          <a:bodyPr/>
          <a:lstStyle/>
          <a:p>
            <a:r>
              <a:rPr lang="en-US" dirty="0" err="1" smtClean="0"/>
              <a:t>Activitatile</a:t>
            </a:r>
            <a:r>
              <a:rPr lang="en-US" dirty="0" smtClean="0"/>
              <a:t> </a:t>
            </a:r>
            <a:r>
              <a:rPr lang="en-US" dirty="0" err="1" smtClean="0"/>
              <a:t>proiectului</a:t>
            </a:r>
            <a:endParaRPr lang="ro-RO" dirty="0"/>
          </a:p>
        </p:txBody>
      </p:sp>
      <p:sp>
        <p:nvSpPr>
          <p:cNvPr id="3" name="Rectangle 2"/>
          <p:cNvSpPr/>
          <p:nvPr/>
        </p:nvSpPr>
        <p:spPr>
          <a:xfrm>
            <a:off x="323528" y="1628800"/>
            <a:ext cx="8136904" cy="4801314"/>
          </a:xfrm>
          <a:prstGeom prst="rect">
            <a:avLst/>
          </a:prstGeom>
        </p:spPr>
        <p:txBody>
          <a:bodyPr wrap="square">
            <a:spAutoFit/>
          </a:bodyPr>
          <a:lstStyle/>
          <a:p>
            <a:r>
              <a:rPr lang="en-IE" b="1" dirty="0"/>
              <a:t>A2. </a:t>
            </a:r>
            <a:r>
              <a:rPr lang="en-IE" b="1" dirty="0" err="1"/>
              <a:t>Masuri</a:t>
            </a:r>
            <a:r>
              <a:rPr lang="en-IE" b="1" dirty="0"/>
              <a:t> integrate de </a:t>
            </a:r>
            <a:r>
              <a:rPr lang="en-IE" b="1" dirty="0" err="1"/>
              <a:t>formare</a:t>
            </a:r>
            <a:r>
              <a:rPr lang="en-IE" b="1" dirty="0"/>
              <a:t> </a:t>
            </a:r>
            <a:r>
              <a:rPr lang="en-IE" b="1" dirty="0" err="1"/>
              <a:t>si</a:t>
            </a:r>
            <a:r>
              <a:rPr lang="en-IE" b="1" dirty="0"/>
              <a:t> </a:t>
            </a:r>
            <a:r>
              <a:rPr lang="en-IE" b="1" dirty="0" err="1"/>
              <a:t>ocupare</a:t>
            </a:r>
            <a:r>
              <a:rPr lang="en-IE" b="1" dirty="0"/>
              <a:t> </a:t>
            </a:r>
            <a:r>
              <a:rPr lang="en-IE" b="1" dirty="0" err="1"/>
              <a:t>pentru</a:t>
            </a:r>
            <a:r>
              <a:rPr lang="en-IE" b="1" dirty="0"/>
              <a:t> </a:t>
            </a:r>
            <a:r>
              <a:rPr lang="en-IE" b="1" dirty="0" err="1"/>
              <a:t>membrii</a:t>
            </a:r>
            <a:r>
              <a:rPr lang="en-IE" b="1" dirty="0"/>
              <a:t> </a:t>
            </a:r>
            <a:r>
              <a:rPr lang="en-IE" b="1" dirty="0" err="1"/>
              <a:t>comunitatii</a:t>
            </a:r>
            <a:r>
              <a:rPr lang="en-IE" b="1" dirty="0"/>
              <a:t> </a:t>
            </a:r>
            <a:r>
              <a:rPr lang="en-IE" b="1" dirty="0" err="1" smtClean="0"/>
              <a:t>marginalizate</a:t>
            </a:r>
            <a:endParaRPr lang="en-IE" b="1" dirty="0" smtClean="0"/>
          </a:p>
          <a:p>
            <a:endParaRPr lang="ro-RO" b="1" dirty="0"/>
          </a:p>
          <a:p>
            <a:r>
              <a:rPr lang="ro-RO" dirty="0"/>
              <a:t>A.2.4. Cresterea ocuparii in zona prin subventionarea angajatorilor pentru locuri de munca oferite membrilor comunitatii marginalizate</a:t>
            </a:r>
          </a:p>
          <a:p>
            <a:r>
              <a:rPr lang="ro-RO" dirty="0"/>
              <a:t> </a:t>
            </a:r>
          </a:p>
          <a:p>
            <a:r>
              <a:rPr lang="ro-RO" b="1" dirty="0"/>
              <a:t>Detaliere subactivitate</a:t>
            </a:r>
            <a:r>
              <a:rPr lang="ro-RO" dirty="0"/>
              <a:t> </a:t>
            </a:r>
          </a:p>
          <a:p>
            <a:pPr algn="just"/>
            <a:r>
              <a:rPr lang="ro-RO" dirty="0"/>
              <a:t>Pentru a intampina aceasta nevoie la nivel de comunitate si pentru a o solutiona, prin intermediul proiectului se vor crea 172 de locuri de munca pentru persoanele ce fac parte din grupul tinta. Angajatorii care, prin intermediul acestei subactivitati, vor incadra in munca persoane din randul membrilor grupului tinta, vor beneficia de o subventie de 900 lei/luna pentru o perioada de 12 luni pentru o persoana angajata. Angajatorii vor avea obligatia de a mentine ocupat locul de munca nou-creat inca 7 luni de la finalizarea perioadei pentru care au primit subventia. </a:t>
            </a:r>
            <a:endParaRPr lang="en-US" dirty="0" smtClean="0"/>
          </a:p>
          <a:p>
            <a:pPr algn="just"/>
            <a:r>
              <a:rPr lang="ro-RO" b="1" dirty="0" smtClean="0"/>
              <a:t>Desfasurarea </a:t>
            </a:r>
            <a:r>
              <a:rPr lang="ro-RO" b="1" dirty="0"/>
              <a:t>activitatii:</a:t>
            </a:r>
            <a:r>
              <a:rPr lang="ro-RO" dirty="0"/>
              <a:t> Anul 1: Lunile 2 –12; Anul 2: Lunile 13 –24; Anul 3: Lunile 25 – 35. </a:t>
            </a:r>
          </a:p>
        </p:txBody>
      </p:sp>
    </p:spTree>
    <p:extLst>
      <p:ext uri="{BB962C8B-B14F-4D97-AF65-F5344CB8AC3E}">
        <p14:creationId xmlns:p14="http://schemas.microsoft.com/office/powerpoint/2010/main" val="368105198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332656"/>
            <a:ext cx="8305800" cy="1143000"/>
          </a:xfrm>
        </p:spPr>
        <p:txBody>
          <a:bodyPr/>
          <a:lstStyle/>
          <a:p>
            <a:r>
              <a:rPr lang="en-US" dirty="0" err="1" smtClean="0"/>
              <a:t>Activitatile</a:t>
            </a:r>
            <a:r>
              <a:rPr lang="en-US" dirty="0" smtClean="0"/>
              <a:t> </a:t>
            </a:r>
            <a:r>
              <a:rPr lang="en-US" dirty="0" err="1" smtClean="0"/>
              <a:t>proiectului</a:t>
            </a:r>
            <a:endParaRPr lang="ro-RO" dirty="0"/>
          </a:p>
        </p:txBody>
      </p:sp>
      <p:sp>
        <p:nvSpPr>
          <p:cNvPr id="3" name="Rectangle 2"/>
          <p:cNvSpPr/>
          <p:nvPr/>
        </p:nvSpPr>
        <p:spPr>
          <a:xfrm>
            <a:off x="323528" y="1628800"/>
            <a:ext cx="8136904" cy="4801314"/>
          </a:xfrm>
          <a:prstGeom prst="rect">
            <a:avLst/>
          </a:prstGeom>
        </p:spPr>
        <p:txBody>
          <a:bodyPr wrap="square">
            <a:spAutoFit/>
          </a:bodyPr>
          <a:lstStyle/>
          <a:p>
            <a:r>
              <a:rPr lang="en-IE" b="1" dirty="0"/>
              <a:t>A.3. </a:t>
            </a:r>
            <a:r>
              <a:rPr lang="en-IE" b="1" dirty="0" err="1"/>
              <a:t>Infiintarea</a:t>
            </a:r>
            <a:r>
              <a:rPr lang="en-IE" b="1" dirty="0"/>
              <a:t> de </a:t>
            </a:r>
            <a:r>
              <a:rPr lang="en-IE" b="1" dirty="0" err="1"/>
              <a:t>noi</a:t>
            </a:r>
            <a:r>
              <a:rPr lang="en-IE" b="1" dirty="0"/>
              <a:t> </a:t>
            </a:r>
            <a:r>
              <a:rPr lang="en-IE" b="1" dirty="0" err="1"/>
              <a:t>afaceri</a:t>
            </a:r>
            <a:r>
              <a:rPr lang="en-IE" b="1" dirty="0"/>
              <a:t> </a:t>
            </a:r>
            <a:r>
              <a:rPr lang="en-IE" b="1" dirty="0" err="1"/>
              <a:t>si</a:t>
            </a:r>
            <a:r>
              <a:rPr lang="en-IE" b="1" dirty="0"/>
              <a:t> </a:t>
            </a:r>
            <a:r>
              <a:rPr lang="en-IE" b="1" dirty="0" err="1"/>
              <a:t>incurajarea</a:t>
            </a:r>
            <a:r>
              <a:rPr lang="en-IE" b="1" dirty="0"/>
              <a:t> </a:t>
            </a:r>
            <a:r>
              <a:rPr lang="en-IE" b="1" dirty="0" err="1"/>
              <a:t>spiritului</a:t>
            </a:r>
            <a:r>
              <a:rPr lang="en-IE" b="1" dirty="0"/>
              <a:t> de </a:t>
            </a:r>
            <a:r>
              <a:rPr lang="en-IE" b="1" dirty="0" err="1"/>
              <a:t>afaceri</a:t>
            </a:r>
            <a:r>
              <a:rPr lang="en-IE" b="1" dirty="0"/>
              <a:t> in </a:t>
            </a:r>
            <a:r>
              <a:rPr lang="en-IE" b="1" dirty="0" err="1"/>
              <a:t>comunitatea</a:t>
            </a:r>
            <a:r>
              <a:rPr lang="en-IE" b="1" dirty="0"/>
              <a:t> </a:t>
            </a:r>
            <a:r>
              <a:rPr lang="en-IE" b="1" dirty="0" err="1"/>
              <a:t>marginalizata</a:t>
            </a:r>
            <a:endParaRPr lang="ro-RO" b="1" dirty="0"/>
          </a:p>
          <a:p>
            <a:endParaRPr lang="en-US" dirty="0" smtClean="0"/>
          </a:p>
          <a:p>
            <a:r>
              <a:rPr lang="ro-RO" dirty="0" smtClean="0"/>
              <a:t>A.3.1 </a:t>
            </a:r>
            <a:r>
              <a:rPr lang="ro-RO" dirty="0"/>
              <a:t>Cursuri de initiere in competente antreprenoriale</a:t>
            </a:r>
          </a:p>
          <a:p>
            <a:r>
              <a:rPr lang="ro-RO" dirty="0"/>
              <a:t> </a:t>
            </a:r>
          </a:p>
          <a:p>
            <a:r>
              <a:rPr lang="ro-RO" b="1" dirty="0"/>
              <a:t>Detaliere subactivitate</a:t>
            </a:r>
            <a:endParaRPr lang="ro-RO" dirty="0"/>
          </a:p>
          <a:p>
            <a:pPr algn="just"/>
            <a:r>
              <a:rPr lang="en-US" dirty="0" smtClean="0"/>
              <a:t>In c</a:t>
            </a:r>
            <a:r>
              <a:rPr lang="ro-RO" dirty="0" smtClean="0"/>
              <a:t>omuna </a:t>
            </a:r>
            <a:r>
              <a:rPr lang="ro-RO" dirty="0"/>
              <a:t>Bistret exista un grad redus de ocupare si implicit un nivel crescut al ratei somajului, precum si o carenta financiara din cauza careia locuitorii nu pot nici participa la cursuri care sa ii sprijine in vederea deschiderii proipriei afaceri, dar nici nu le ofera o siguranta materiala in vederea infiintarii acesteia in bune conditii si in cunostinta de cauza. Pentru a veni in sprijinul persoanelor vizate din grupul tinta, prin proiect se vor sustine cursuri de initiere in competente antreprenoriale. Activitatea vizeaza 20 persoane (membri ai grupului tinta) ce vor fi asistate in vederea infintarii unei afaceri prin participarea la cursuri de formare profesionala - initiere din domeniul antreprenoriatului. </a:t>
            </a:r>
          </a:p>
          <a:p>
            <a:pPr algn="just"/>
            <a:r>
              <a:rPr lang="ro-RO" b="1" dirty="0"/>
              <a:t>Desfasurarea activitatii</a:t>
            </a:r>
            <a:r>
              <a:rPr lang="ro-RO" dirty="0"/>
              <a:t>: Anul 1: Lunile 2 – 12; Anul 2: Lunile 13 – 24; Anul 3: Lunile 25 – 31. </a:t>
            </a:r>
          </a:p>
        </p:txBody>
      </p:sp>
    </p:spTree>
    <p:extLst>
      <p:ext uri="{BB962C8B-B14F-4D97-AF65-F5344CB8AC3E}">
        <p14:creationId xmlns:p14="http://schemas.microsoft.com/office/powerpoint/2010/main" val="183347321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332656"/>
            <a:ext cx="8305800" cy="1143000"/>
          </a:xfrm>
        </p:spPr>
        <p:txBody>
          <a:bodyPr/>
          <a:lstStyle/>
          <a:p>
            <a:r>
              <a:rPr lang="en-US" dirty="0" err="1" smtClean="0"/>
              <a:t>Activitatile</a:t>
            </a:r>
            <a:r>
              <a:rPr lang="en-US" dirty="0" smtClean="0"/>
              <a:t> </a:t>
            </a:r>
            <a:r>
              <a:rPr lang="en-US" dirty="0" err="1" smtClean="0"/>
              <a:t>proiectului</a:t>
            </a:r>
            <a:endParaRPr lang="ro-RO" dirty="0"/>
          </a:p>
        </p:txBody>
      </p:sp>
      <p:sp>
        <p:nvSpPr>
          <p:cNvPr id="3" name="Rectangle 2"/>
          <p:cNvSpPr/>
          <p:nvPr/>
        </p:nvSpPr>
        <p:spPr>
          <a:xfrm>
            <a:off x="323528" y="1628800"/>
            <a:ext cx="8136904" cy="4524315"/>
          </a:xfrm>
          <a:prstGeom prst="rect">
            <a:avLst/>
          </a:prstGeom>
        </p:spPr>
        <p:txBody>
          <a:bodyPr wrap="square">
            <a:spAutoFit/>
          </a:bodyPr>
          <a:lstStyle/>
          <a:p>
            <a:r>
              <a:rPr lang="en-IE" b="1" dirty="0"/>
              <a:t>A.3. </a:t>
            </a:r>
            <a:r>
              <a:rPr lang="en-IE" b="1" dirty="0" err="1"/>
              <a:t>Infiintarea</a:t>
            </a:r>
            <a:r>
              <a:rPr lang="en-IE" b="1" dirty="0"/>
              <a:t> de </a:t>
            </a:r>
            <a:r>
              <a:rPr lang="en-IE" b="1" dirty="0" err="1"/>
              <a:t>noi</a:t>
            </a:r>
            <a:r>
              <a:rPr lang="en-IE" b="1" dirty="0"/>
              <a:t> </a:t>
            </a:r>
            <a:r>
              <a:rPr lang="en-IE" b="1" dirty="0" err="1"/>
              <a:t>afaceri</a:t>
            </a:r>
            <a:r>
              <a:rPr lang="en-IE" b="1" dirty="0"/>
              <a:t> </a:t>
            </a:r>
            <a:r>
              <a:rPr lang="en-IE" b="1" dirty="0" err="1"/>
              <a:t>si</a:t>
            </a:r>
            <a:r>
              <a:rPr lang="en-IE" b="1" dirty="0"/>
              <a:t> </a:t>
            </a:r>
            <a:r>
              <a:rPr lang="en-IE" b="1" dirty="0" err="1"/>
              <a:t>incurajarea</a:t>
            </a:r>
            <a:r>
              <a:rPr lang="en-IE" b="1" dirty="0"/>
              <a:t> </a:t>
            </a:r>
            <a:r>
              <a:rPr lang="en-IE" b="1" dirty="0" err="1"/>
              <a:t>spiritului</a:t>
            </a:r>
            <a:r>
              <a:rPr lang="en-IE" b="1" dirty="0"/>
              <a:t> de </a:t>
            </a:r>
            <a:r>
              <a:rPr lang="en-IE" b="1" dirty="0" err="1"/>
              <a:t>afaceri</a:t>
            </a:r>
            <a:r>
              <a:rPr lang="en-IE" b="1" dirty="0"/>
              <a:t> in </a:t>
            </a:r>
            <a:r>
              <a:rPr lang="en-IE" b="1" dirty="0" err="1"/>
              <a:t>comunitatea</a:t>
            </a:r>
            <a:r>
              <a:rPr lang="en-IE" b="1" dirty="0"/>
              <a:t> </a:t>
            </a:r>
            <a:r>
              <a:rPr lang="en-IE" b="1" dirty="0" err="1"/>
              <a:t>marginalizata</a:t>
            </a:r>
            <a:endParaRPr lang="ro-RO" b="1" dirty="0"/>
          </a:p>
          <a:p>
            <a:endParaRPr lang="en-US" dirty="0" smtClean="0"/>
          </a:p>
          <a:p>
            <a:r>
              <a:rPr lang="ro-RO" dirty="0"/>
              <a:t>A.3.2. Asistenta si consiliere pentru infiintarea unei noi afaceri</a:t>
            </a:r>
          </a:p>
          <a:p>
            <a:r>
              <a:rPr lang="ro-RO" dirty="0"/>
              <a:t> </a:t>
            </a:r>
          </a:p>
          <a:p>
            <a:r>
              <a:rPr lang="ro-RO" b="1" dirty="0"/>
              <a:t>Detaliere subactivitate</a:t>
            </a:r>
            <a:r>
              <a:rPr lang="ro-RO" dirty="0"/>
              <a:t> </a:t>
            </a:r>
          </a:p>
          <a:p>
            <a:pPr algn="just"/>
            <a:r>
              <a:rPr lang="ro-RO" dirty="0"/>
              <a:t>La nivelul comunei Bistret, este necesara desfasurarea acestei subactivitati prin intermediul proiectului, intrucat in cadrul comunitatii exista un numar mare de persoane care nu au posibilitatea activarii pe piata muncii din cauza lipsei locurilor de munca de la nivel local, dar care nu dispun nici de mijloacele financiare in vederea desfasurarii unei activitati lucrative pe cont propriu ca administrator al unei afaceri care sa permita si crearea de noi locuri de munca la nivel de comunitate. Activitatea vizeaza 20 persoane (membri ai grupului tinta) ce vor fi asistate in vederea infintarii unei afaceri. </a:t>
            </a:r>
          </a:p>
          <a:p>
            <a:pPr algn="just"/>
            <a:r>
              <a:rPr lang="ro-RO" b="1" dirty="0"/>
              <a:t>Desfasurarea activitatii</a:t>
            </a:r>
            <a:r>
              <a:rPr lang="ro-RO" dirty="0"/>
              <a:t>: Anul 1: Lunile 2 – 12; Anul 2: Lunile 13 – 24; Anul 3: Lunile 25 – 31. </a:t>
            </a:r>
          </a:p>
        </p:txBody>
      </p:sp>
    </p:spTree>
    <p:extLst>
      <p:ext uri="{BB962C8B-B14F-4D97-AF65-F5344CB8AC3E}">
        <p14:creationId xmlns:p14="http://schemas.microsoft.com/office/powerpoint/2010/main" val="420857095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332656"/>
            <a:ext cx="8305800" cy="1143000"/>
          </a:xfrm>
        </p:spPr>
        <p:txBody>
          <a:bodyPr/>
          <a:lstStyle/>
          <a:p>
            <a:r>
              <a:rPr lang="en-US" dirty="0" err="1" smtClean="0"/>
              <a:t>Activitatile</a:t>
            </a:r>
            <a:r>
              <a:rPr lang="en-US" dirty="0" smtClean="0"/>
              <a:t> </a:t>
            </a:r>
            <a:r>
              <a:rPr lang="en-US" dirty="0" err="1" smtClean="0"/>
              <a:t>proiectului</a:t>
            </a:r>
            <a:endParaRPr lang="ro-RO" dirty="0"/>
          </a:p>
        </p:txBody>
      </p:sp>
      <p:sp>
        <p:nvSpPr>
          <p:cNvPr id="3" name="Rectangle 2"/>
          <p:cNvSpPr/>
          <p:nvPr/>
        </p:nvSpPr>
        <p:spPr>
          <a:xfrm>
            <a:off x="323528" y="1628800"/>
            <a:ext cx="8136904" cy="4801314"/>
          </a:xfrm>
          <a:prstGeom prst="rect">
            <a:avLst/>
          </a:prstGeom>
        </p:spPr>
        <p:txBody>
          <a:bodyPr wrap="square">
            <a:spAutoFit/>
          </a:bodyPr>
          <a:lstStyle/>
          <a:p>
            <a:r>
              <a:rPr lang="en-IE" b="1" dirty="0"/>
              <a:t>A.3. </a:t>
            </a:r>
            <a:r>
              <a:rPr lang="en-IE" b="1" dirty="0" err="1"/>
              <a:t>Infiintarea</a:t>
            </a:r>
            <a:r>
              <a:rPr lang="en-IE" b="1" dirty="0"/>
              <a:t> de </a:t>
            </a:r>
            <a:r>
              <a:rPr lang="en-IE" b="1" dirty="0" err="1"/>
              <a:t>noi</a:t>
            </a:r>
            <a:r>
              <a:rPr lang="en-IE" b="1" dirty="0"/>
              <a:t> </a:t>
            </a:r>
            <a:r>
              <a:rPr lang="en-IE" b="1" dirty="0" err="1"/>
              <a:t>afaceri</a:t>
            </a:r>
            <a:r>
              <a:rPr lang="en-IE" b="1" dirty="0"/>
              <a:t> </a:t>
            </a:r>
            <a:r>
              <a:rPr lang="en-IE" b="1" dirty="0" err="1"/>
              <a:t>si</a:t>
            </a:r>
            <a:r>
              <a:rPr lang="en-IE" b="1" dirty="0"/>
              <a:t> </a:t>
            </a:r>
            <a:r>
              <a:rPr lang="en-IE" b="1" dirty="0" err="1"/>
              <a:t>incurajarea</a:t>
            </a:r>
            <a:r>
              <a:rPr lang="en-IE" b="1" dirty="0"/>
              <a:t> </a:t>
            </a:r>
            <a:r>
              <a:rPr lang="en-IE" b="1" dirty="0" err="1"/>
              <a:t>spiritului</a:t>
            </a:r>
            <a:r>
              <a:rPr lang="en-IE" b="1" dirty="0"/>
              <a:t> de </a:t>
            </a:r>
            <a:r>
              <a:rPr lang="en-IE" b="1" dirty="0" err="1"/>
              <a:t>afaceri</a:t>
            </a:r>
            <a:r>
              <a:rPr lang="en-IE" b="1" dirty="0"/>
              <a:t> in </a:t>
            </a:r>
            <a:r>
              <a:rPr lang="en-IE" b="1" dirty="0" err="1"/>
              <a:t>comunitatea</a:t>
            </a:r>
            <a:r>
              <a:rPr lang="en-IE" b="1" dirty="0"/>
              <a:t> </a:t>
            </a:r>
            <a:r>
              <a:rPr lang="en-IE" b="1" dirty="0" err="1"/>
              <a:t>marginalizata</a:t>
            </a:r>
            <a:endParaRPr lang="ro-RO" b="1" dirty="0"/>
          </a:p>
          <a:p>
            <a:endParaRPr lang="en-US" dirty="0" smtClean="0"/>
          </a:p>
          <a:p>
            <a:r>
              <a:rPr lang="ro-RO" dirty="0"/>
              <a:t>A.3.3 Oferirea de Micro-grant-uri pentru infiintarea de noi afaceri</a:t>
            </a:r>
          </a:p>
          <a:p>
            <a:r>
              <a:rPr lang="ro-RO" dirty="0"/>
              <a:t> </a:t>
            </a:r>
          </a:p>
          <a:p>
            <a:r>
              <a:rPr lang="ro-RO" b="1" dirty="0"/>
              <a:t>Detaliere subactivitate</a:t>
            </a:r>
            <a:endParaRPr lang="ro-RO" dirty="0"/>
          </a:p>
          <a:p>
            <a:pPr algn="just"/>
            <a:r>
              <a:rPr lang="ro-RO" dirty="0"/>
              <a:t>Dupa selectia planurilor de afaceri de la subactivitatea anterioara, vor fi acordate un numar de 20 micro-grant-uri a cate 111.500 lei/plan de afaceri/firma, in vederea infiintarii afacerilor ale caror planuri au fost selectate. De asemenea, se va acorda spijin post-infiintare a afacerilor nou-create. In cadrul afacerilor astfel infiintate vor fi create intre 1 si 5 locuri de munca. Afacerile infiintate vor functiona cel putin timp de 12 de luni pe perioada implementarii proiectului si vor asigura o perioada de sustenabilitate de cel putin 7 luni (perioada de sustenabilitate presupune in acest caz continuarea functionarii afacerii pe perioada implementarii proiectului sau dupa finalizarea implementarii). </a:t>
            </a:r>
          </a:p>
          <a:p>
            <a:pPr algn="just"/>
            <a:r>
              <a:rPr lang="ro-RO" b="1" dirty="0"/>
              <a:t>Desfasurarea activitatii:</a:t>
            </a:r>
            <a:r>
              <a:rPr lang="ro-RO" dirty="0"/>
              <a:t> Anul 1: Lunile 5 – 12; Anul 2: Lunile 13 – 24; Anul 3: Lunile 25 – 30.</a:t>
            </a:r>
          </a:p>
        </p:txBody>
      </p:sp>
    </p:spTree>
    <p:extLst>
      <p:ext uri="{BB962C8B-B14F-4D97-AF65-F5344CB8AC3E}">
        <p14:creationId xmlns:p14="http://schemas.microsoft.com/office/powerpoint/2010/main" val="383977469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332656"/>
            <a:ext cx="8305800" cy="1143000"/>
          </a:xfrm>
        </p:spPr>
        <p:txBody>
          <a:bodyPr/>
          <a:lstStyle/>
          <a:p>
            <a:r>
              <a:rPr lang="en-US" dirty="0" err="1" smtClean="0"/>
              <a:t>Activitatile</a:t>
            </a:r>
            <a:r>
              <a:rPr lang="en-US" dirty="0" smtClean="0"/>
              <a:t> </a:t>
            </a:r>
            <a:r>
              <a:rPr lang="en-US" dirty="0" err="1" smtClean="0"/>
              <a:t>proiectului</a:t>
            </a:r>
            <a:endParaRPr lang="ro-RO" dirty="0"/>
          </a:p>
        </p:txBody>
      </p:sp>
      <p:sp>
        <p:nvSpPr>
          <p:cNvPr id="3" name="Rectangle 2"/>
          <p:cNvSpPr/>
          <p:nvPr/>
        </p:nvSpPr>
        <p:spPr>
          <a:xfrm>
            <a:off x="323528" y="1628800"/>
            <a:ext cx="8136904" cy="4801314"/>
          </a:xfrm>
          <a:prstGeom prst="rect">
            <a:avLst/>
          </a:prstGeom>
        </p:spPr>
        <p:txBody>
          <a:bodyPr wrap="square">
            <a:spAutoFit/>
          </a:bodyPr>
          <a:lstStyle/>
          <a:p>
            <a:r>
              <a:rPr lang="en-IE" b="1" dirty="0"/>
              <a:t>A.4. </a:t>
            </a:r>
            <a:r>
              <a:rPr lang="en-IE" b="1" dirty="0" err="1"/>
              <a:t>Imbunatatirea</a:t>
            </a:r>
            <a:r>
              <a:rPr lang="en-IE" b="1" dirty="0"/>
              <a:t> </a:t>
            </a:r>
            <a:r>
              <a:rPr lang="en-IE" b="1" dirty="0" err="1"/>
              <a:t>serviciilor</a:t>
            </a:r>
            <a:r>
              <a:rPr lang="en-IE" b="1" dirty="0"/>
              <a:t> </a:t>
            </a:r>
            <a:r>
              <a:rPr lang="en-IE" b="1" dirty="0" err="1"/>
              <a:t>sociale</a:t>
            </a:r>
            <a:r>
              <a:rPr lang="en-IE" b="1" dirty="0"/>
              <a:t> </a:t>
            </a:r>
            <a:r>
              <a:rPr lang="en-IE" b="1" dirty="0" err="1"/>
              <a:t>si</a:t>
            </a:r>
            <a:r>
              <a:rPr lang="en-IE" b="1" dirty="0"/>
              <a:t> de </a:t>
            </a:r>
            <a:r>
              <a:rPr lang="en-IE" b="1" dirty="0" err="1"/>
              <a:t>sanatate</a:t>
            </a:r>
            <a:r>
              <a:rPr lang="en-IE" b="1" dirty="0"/>
              <a:t> la </a:t>
            </a:r>
            <a:r>
              <a:rPr lang="en-IE" b="1" dirty="0" err="1"/>
              <a:t>nivel</a:t>
            </a:r>
            <a:r>
              <a:rPr lang="en-IE" b="1" dirty="0"/>
              <a:t> de </a:t>
            </a:r>
            <a:r>
              <a:rPr lang="en-IE" b="1" dirty="0" err="1"/>
              <a:t>comunitate</a:t>
            </a:r>
            <a:r>
              <a:rPr lang="en-IE" b="1" dirty="0"/>
              <a:t> </a:t>
            </a:r>
            <a:r>
              <a:rPr lang="en-IE" b="1" dirty="0" err="1"/>
              <a:t>marginalizata</a:t>
            </a:r>
            <a:endParaRPr lang="ro-RO" b="1" dirty="0"/>
          </a:p>
          <a:p>
            <a:endParaRPr lang="en-US" dirty="0" smtClean="0"/>
          </a:p>
          <a:p>
            <a:r>
              <a:rPr lang="ro-RO" dirty="0" smtClean="0"/>
              <a:t>A.4.1</a:t>
            </a:r>
            <a:r>
              <a:rPr lang="ro-RO" dirty="0"/>
              <a:t>. Servicii medicale, medico-sociale si sociale oferite membrilor comunitatii marginalizate</a:t>
            </a:r>
          </a:p>
          <a:p>
            <a:r>
              <a:rPr lang="ro-RO" dirty="0"/>
              <a:t> </a:t>
            </a:r>
          </a:p>
          <a:p>
            <a:r>
              <a:rPr lang="ro-RO" b="1" dirty="0"/>
              <a:t>Detaliere subactivitate</a:t>
            </a:r>
            <a:r>
              <a:rPr lang="ro-RO" dirty="0"/>
              <a:t> </a:t>
            </a:r>
          </a:p>
          <a:p>
            <a:pPr algn="just"/>
            <a:r>
              <a:rPr lang="ro-RO" dirty="0" smtClean="0"/>
              <a:t>In </a:t>
            </a:r>
            <a:r>
              <a:rPr lang="ro-RO" dirty="0"/>
              <a:t>urma analizei efectuate la nivelul comunitatii, s-a observat ca membrii acesteia se confrunta cu mai multe probleme de ordin medical, social si socio-medical. Solutionarea acestei necesitati la nivel de comunitate presupune sprijinirea prin proiect a 3 servicii functionale, si anume serviciile medicale, serviciile sociale si serviciile medico-sociale, ce exista deja la nivelul comunitatii. Cele 3 tipuri de servicii vor fi spijinite atat prin utilizarea infrastructurii deja existente, cat si prin infiintarea unei echipe mobile multifunctionale si prin crearea unei platforme sociale online. </a:t>
            </a:r>
            <a:endParaRPr lang="en-US" dirty="0" smtClean="0"/>
          </a:p>
          <a:p>
            <a:pPr algn="just"/>
            <a:r>
              <a:rPr lang="ro-RO" b="1" dirty="0" smtClean="0"/>
              <a:t>Desfasurarea </a:t>
            </a:r>
            <a:r>
              <a:rPr lang="ro-RO" b="1" dirty="0"/>
              <a:t>activitatii:</a:t>
            </a:r>
            <a:r>
              <a:rPr lang="ro-RO" dirty="0"/>
              <a:t> Anul 1: Lunile 1 – 12; Anul 2: Lunile 13 – 24; Anul 3: Lunile 25 – 36. </a:t>
            </a:r>
          </a:p>
        </p:txBody>
      </p:sp>
    </p:spTree>
    <p:extLst>
      <p:ext uri="{BB962C8B-B14F-4D97-AF65-F5344CB8AC3E}">
        <p14:creationId xmlns:p14="http://schemas.microsoft.com/office/powerpoint/2010/main" val="78209672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332656"/>
            <a:ext cx="8305800" cy="1143000"/>
          </a:xfrm>
        </p:spPr>
        <p:txBody>
          <a:bodyPr/>
          <a:lstStyle/>
          <a:p>
            <a:r>
              <a:rPr lang="en-US" dirty="0" err="1" smtClean="0"/>
              <a:t>Activitatile</a:t>
            </a:r>
            <a:r>
              <a:rPr lang="en-US" dirty="0" smtClean="0"/>
              <a:t> </a:t>
            </a:r>
            <a:r>
              <a:rPr lang="en-US" dirty="0" err="1" smtClean="0"/>
              <a:t>proiectului</a:t>
            </a:r>
            <a:endParaRPr lang="ro-RO" dirty="0"/>
          </a:p>
        </p:txBody>
      </p:sp>
      <p:sp>
        <p:nvSpPr>
          <p:cNvPr id="3" name="Rectangle 2"/>
          <p:cNvSpPr/>
          <p:nvPr/>
        </p:nvSpPr>
        <p:spPr>
          <a:xfrm>
            <a:off x="323528" y="1628800"/>
            <a:ext cx="8136904" cy="5078313"/>
          </a:xfrm>
          <a:prstGeom prst="rect">
            <a:avLst/>
          </a:prstGeom>
        </p:spPr>
        <p:txBody>
          <a:bodyPr wrap="square">
            <a:spAutoFit/>
          </a:bodyPr>
          <a:lstStyle/>
          <a:p>
            <a:r>
              <a:rPr lang="en-IE" b="1" dirty="0"/>
              <a:t>A.4. </a:t>
            </a:r>
            <a:r>
              <a:rPr lang="en-IE" b="1" dirty="0" err="1"/>
              <a:t>Imbunatatirea</a:t>
            </a:r>
            <a:r>
              <a:rPr lang="en-IE" b="1" dirty="0"/>
              <a:t> </a:t>
            </a:r>
            <a:r>
              <a:rPr lang="en-IE" b="1" dirty="0" err="1"/>
              <a:t>serviciilor</a:t>
            </a:r>
            <a:r>
              <a:rPr lang="en-IE" b="1" dirty="0"/>
              <a:t> </a:t>
            </a:r>
            <a:r>
              <a:rPr lang="en-IE" b="1" dirty="0" err="1"/>
              <a:t>sociale</a:t>
            </a:r>
            <a:r>
              <a:rPr lang="en-IE" b="1" dirty="0"/>
              <a:t> </a:t>
            </a:r>
            <a:r>
              <a:rPr lang="en-IE" b="1" dirty="0" err="1"/>
              <a:t>si</a:t>
            </a:r>
            <a:r>
              <a:rPr lang="en-IE" b="1" dirty="0"/>
              <a:t> de </a:t>
            </a:r>
            <a:r>
              <a:rPr lang="en-IE" b="1" dirty="0" err="1"/>
              <a:t>sanatate</a:t>
            </a:r>
            <a:r>
              <a:rPr lang="en-IE" b="1" dirty="0"/>
              <a:t> la </a:t>
            </a:r>
            <a:r>
              <a:rPr lang="en-IE" b="1" dirty="0" err="1"/>
              <a:t>nivel</a:t>
            </a:r>
            <a:r>
              <a:rPr lang="en-IE" b="1" dirty="0"/>
              <a:t> de </a:t>
            </a:r>
            <a:r>
              <a:rPr lang="en-IE" b="1" dirty="0" err="1"/>
              <a:t>comunitate</a:t>
            </a:r>
            <a:r>
              <a:rPr lang="en-IE" b="1" dirty="0"/>
              <a:t> </a:t>
            </a:r>
            <a:r>
              <a:rPr lang="en-IE" b="1" dirty="0" err="1"/>
              <a:t>marginalizata</a:t>
            </a:r>
            <a:endParaRPr lang="ro-RO" b="1" dirty="0"/>
          </a:p>
          <a:p>
            <a:endParaRPr lang="en-US" dirty="0" smtClean="0"/>
          </a:p>
          <a:p>
            <a:r>
              <a:rPr lang="ro-RO" dirty="0"/>
              <a:t>A.4.2. Parteneriate cu societatea civila pentru solutionarea problemelor sociale ale comunitatii marginalizate</a:t>
            </a:r>
          </a:p>
          <a:p>
            <a:r>
              <a:rPr lang="ro-RO" dirty="0"/>
              <a:t> </a:t>
            </a:r>
          </a:p>
          <a:p>
            <a:r>
              <a:rPr lang="ro-RO" b="1" dirty="0"/>
              <a:t>Detaliere subactivitate</a:t>
            </a:r>
            <a:r>
              <a:rPr lang="ro-RO" dirty="0"/>
              <a:t> </a:t>
            </a:r>
          </a:p>
          <a:p>
            <a:pPr algn="just"/>
            <a:r>
              <a:rPr lang="ro-RO" dirty="0" smtClean="0"/>
              <a:t>In </a:t>
            </a:r>
            <a:r>
              <a:rPr lang="ro-RO" dirty="0"/>
              <a:t>cadrul proiectului vor fi incheiate 3 parteneriate in cadrul regiunii de dezvoltare a proiectului intre autoritatile locale si/sau furnizorii privati de servicii medicale/sociale/medico-sociale si partenerii comunitari. Prin incheierea unor parteneriate cu furnizori privati de servicii medicale/sociale/medico-sociale s-ar imbunatati semnificativ calitatea vietii persoanelor ce ar beneficia de astfel de servicii prin prisma dotarilor si bazei materiale superioare detinute de astfel de furnizori, precum si din perspectiva expertizei si personalului inalt calificat si mult mai diversificat de care dispun astfel de furnizori de servicii. </a:t>
            </a:r>
          </a:p>
          <a:p>
            <a:pPr algn="just"/>
            <a:r>
              <a:rPr lang="ro-RO" b="1" dirty="0"/>
              <a:t>Desfasurarea activitatii</a:t>
            </a:r>
            <a:r>
              <a:rPr lang="ro-RO" dirty="0"/>
              <a:t>: Anul 1: Lunile 4 –12; Anul 2: Lunile 13 – 24; Anul 3: Lunile 25 – 33. </a:t>
            </a:r>
          </a:p>
        </p:txBody>
      </p:sp>
    </p:spTree>
    <p:extLst>
      <p:ext uri="{BB962C8B-B14F-4D97-AF65-F5344CB8AC3E}">
        <p14:creationId xmlns:p14="http://schemas.microsoft.com/office/powerpoint/2010/main" val="65458844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332656"/>
            <a:ext cx="8305800" cy="1143000"/>
          </a:xfrm>
        </p:spPr>
        <p:txBody>
          <a:bodyPr/>
          <a:lstStyle/>
          <a:p>
            <a:r>
              <a:rPr lang="en-US" dirty="0" err="1" smtClean="0"/>
              <a:t>Activitatile</a:t>
            </a:r>
            <a:r>
              <a:rPr lang="en-US" dirty="0" smtClean="0"/>
              <a:t> </a:t>
            </a:r>
            <a:r>
              <a:rPr lang="en-US" dirty="0" err="1" smtClean="0"/>
              <a:t>proiectului</a:t>
            </a:r>
            <a:endParaRPr lang="ro-RO" dirty="0"/>
          </a:p>
        </p:txBody>
      </p:sp>
      <p:sp>
        <p:nvSpPr>
          <p:cNvPr id="3" name="Rectangle 2"/>
          <p:cNvSpPr/>
          <p:nvPr/>
        </p:nvSpPr>
        <p:spPr>
          <a:xfrm>
            <a:off x="323528" y="1628800"/>
            <a:ext cx="8136904" cy="4247317"/>
          </a:xfrm>
          <a:prstGeom prst="rect">
            <a:avLst/>
          </a:prstGeom>
        </p:spPr>
        <p:txBody>
          <a:bodyPr wrap="square">
            <a:spAutoFit/>
          </a:bodyPr>
          <a:lstStyle/>
          <a:p>
            <a:r>
              <a:rPr lang="en-IE" b="1" dirty="0"/>
              <a:t>A5. </a:t>
            </a:r>
            <a:r>
              <a:rPr lang="en-IE" b="1" dirty="0" err="1"/>
              <a:t>Locuire</a:t>
            </a:r>
            <a:r>
              <a:rPr lang="en-IE" b="1" dirty="0"/>
              <a:t> in </a:t>
            </a:r>
            <a:r>
              <a:rPr lang="en-IE" b="1" dirty="0" err="1"/>
              <a:t>comunitatea</a:t>
            </a:r>
            <a:r>
              <a:rPr lang="en-IE" b="1" dirty="0"/>
              <a:t> </a:t>
            </a:r>
            <a:r>
              <a:rPr lang="en-IE" b="1" dirty="0" err="1"/>
              <a:t>marginalizata</a:t>
            </a:r>
            <a:endParaRPr lang="ro-RO" b="1" dirty="0"/>
          </a:p>
          <a:p>
            <a:endParaRPr lang="en-US" dirty="0" smtClean="0"/>
          </a:p>
          <a:p>
            <a:r>
              <a:rPr lang="ro-RO" dirty="0" smtClean="0"/>
              <a:t>A5.1 </a:t>
            </a:r>
            <a:r>
              <a:rPr lang="ro-RO" dirty="0"/>
              <a:t>Selectarea familiilor ce vor beneficia de imbunatatirea conditiilor de locuit</a:t>
            </a:r>
          </a:p>
          <a:p>
            <a:r>
              <a:rPr lang="ro-RO" dirty="0"/>
              <a:t> </a:t>
            </a:r>
          </a:p>
          <a:p>
            <a:r>
              <a:rPr lang="ro-RO" b="1" dirty="0"/>
              <a:t>Detaliere subactivitate</a:t>
            </a:r>
            <a:endParaRPr lang="ro-RO" dirty="0"/>
          </a:p>
          <a:p>
            <a:pPr algn="just"/>
            <a:r>
              <a:rPr lang="ro-RO" dirty="0" smtClean="0"/>
              <a:t>O </a:t>
            </a:r>
            <a:r>
              <a:rPr lang="ro-RO" dirty="0"/>
              <a:t>comisie de locuire va selecta in baza unei metodologii familiile care vor beneficia de imbunatatirea conditiilor de locuire prin reabilitarea locuintelor si/sau prin montarea de panouri fotovoltaice. La procedura de selectie vor participa familiile care au ca membri persoane din grupul tinta al proiectului. Selectia familiilor se va efectua printr-o metodologie ce va lua in calcul un numar cat mai mare de factori relevanti pentru asigurarea unui proces de selectie transparent si nediscriminatoriu. In urma evaluarilor realizate de catre comisia de locuire pe baza metodologiei elaborate, vor fi selectate 29 locuinte in vederea reabilitarii si se vor monta 41 panouri fotovoltaice.</a:t>
            </a:r>
          </a:p>
          <a:p>
            <a:r>
              <a:rPr lang="ro-RO" b="1" dirty="0"/>
              <a:t>Desfasurarea activitatii:</a:t>
            </a:r>
            <a:r>
              <a:rPr lang="ro-RO" dirty="0"/>
              <a:t> Anul 1: Lunile 1 – 4. </a:t>
            </a:r>
          </a:p>
        </p:txBody>
      </p:sp>
    </p:spTree>
    <p:extLst>
      <p:ext uri="{BB962C8B-B14F-4D97-AF65-F5344CB8AC3E}">
        <p14:creationId xmlns:p14="http://schemas.microsoft.com/office/powerpoint/2010/main" val="172538857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332656"/>
            <a:ext cx="8305800" cy="1143000"/>
          </a:xfrm>
        </p:spPr>
        <p:txBody>
          <a:bodyPr/>
          <a:lstStyle/>
          <a:p>
            <a:r>
              <a:rPr lang="en-US" dirty="0" err="1" smtClean="0"/>
              <a:t>Activitatile</a:t>
            </a:r>
            <a:r>
              <a:rPr lang="en-US" dirty="0" smtClean="0"/>
              <a:t> </a:t>
            </a:r>
            <a:r>
              <a:rPr lang="en-US" dirty="0" err="1" smtClean="0"/>
              <a:t>proiectului</a:t>
            </a:r>
            <a:endParaRPr lang="ro-RO" dirty="0"/>
          </a:p>
        </p:txBody>
      </p:sp>
      <p:sp>
        <p:nvSpPr>
          <p:cNvPr id="3" name="Rectangle 2"/>
          <p:cNvSpPr/>
          <p:nvPr/>
        </p:nvSpPr>
        <p:spPr>
          <a:xfrm>
            <a:off x="467544" y="1502688"/>
            <a:ext cx="8136904" cy="5355312"/>
          </a:xfrm>
          <a:prstGeom prst="rect">
            <a:avLst/>
          </a:prstGeom>
        </p:spPr>
        <p:txBody>
          <a:bodyPr wrap="square">
            <a:spAutoFit/>
          </a:bodyPr>
          <a:lstStyle/>
          <a:p>
            <a:r>
              <a:rPr lang="en-IE" b="1" dirty="0"/>
              <a:t>A5. </a:t>
            </a:r>
            <a:r>
              <a:rPr lang="en-IE" b="1" dirty="0" err="1"/>
              <a:t>Locuire</a:t>
            </a:r>
            <a:r>
              <a:rPr lang="en-IE" b="1" dirty="0"/>
              <a:t> in </a:t>
            </a:r>
            <a:r>
              <a:rPr lang="en-IE" b="1" dirty="0" err="1"/>
              <a:t>comunitatea</a:t>
            </a:r>
            <a:r>
              <a:rPr lang="en-IE" b="1" dirty="0"/>
              <a:t> </a:t>
            </a:r>
            <a:r>
              <a:rPr lang="en-IE" b="1" dirty="0" err="1"/>
              <a:t>marginalizata</a:t>
            </a:r>
            <a:endParaRPr lang="ro-RO" b="1" dirty="0"/>
          </a:p>
          <a:p>
            <a:endParaRPr lang="en-US" dirty="0" smtClean="0"/>
          </a:p>
          <a:p>
            <a:r>
              <a:rPr lang="ro-RO" dirty="0"/>
              <a:t>A5.2. Lucrari de reabilitare locuinte si asigurare energie electrica alternativa pentru membrii comunitatii marginalizate</a:t>
            </a:r>
          </a:p>
          <a:p>
            <a:r>
              <a:rPr lang="ro-RO" dirty="0"/>
              <a:t> </a:t>
            </a:r>
          </a:p>
          <a:p>
            <a:r>
              <a:rPr lang="ro-RO" b="1" dirty="0"/>
              <a:t>Detaliere subactivitate</a:t>
            </a:r>
            <a:endParaRPr lang="ro-RO" dirty="0"/>
          </a:p>
          <a:p>
            <a:pPr algn="just"/>
            <a:r>
              <a:rPr lang="ro-RO" dirty="0" smtClean="0"/>
              <a:t>Asa </a:t>
            </a:r>
            <a:r>
              <a:rPr lang="ro-RO" dirty="0"/>
              <a:t>cum s-a mentionat la activitatea 5.1, la nivelul comunitatii exista nevoia de imbunatatire a conditiilor de locuit. Masurile de imbunatatie a conditiilor de locuire sunt necesare la nivelul comunitatii intrucat exista un numar mare de case construite din materiale inadecvate si/sau nerezistente (case din chirpici/paianta si/sau locuinte improvizate din materiale recuperate, cum ar fi carton, tabla, scandura, etc.), care au o suprafata redusa in raport cu numarul mare de persoane ce locuiesc in astfel de locuinte, fapt ce conduce la supraaglomerare si conditii improprii de locuire atat din punct de vedere igienico-sanitar, cat si in ceea ce priveste lipsa de spatiu personal al fiecarui membru al familiei in </a:t>
            </a:r>
            <a:r>
              <a:rPr lang="ro-RO" dirty="0" smtClean="0"/>
              <a:t>parte, </a:t>
            </a:r>
            <a:r>
              <a:rPr lang="ro-RO" dirty="0"/>
              <a:t>locuinte caracterizate de cele mai multe ori si de lipsa utilitatilor, cum ar fi energia electrica. </a:t>
            </a:r>
          </a:p>
          <a:p>
            <a:pPr algn="just"/>
            <a:r>
              <a:rPr lang="ro-RO" b="1" dirty="0"/>
              <a:t>Desfasurarea activitatii:</a:t>
            </a:r>
            <a:r>
              <a:rPr lang="ro-RO" dirty="0"/>
              <a:t> Anul 1: Lunile 5 – 12; Anul 2: Lunile 13 – 24; Anul 3: Lunile 25 – 35.</a:t>
            </a:r>
          </a:p>
        </p:txBody>
      </p:sp>
    </p:spTree>
    <p:extLst>
      <p:ext uri="{BB962C8B-B14F-4D97-AF65-F5344CB8AC3E}">
        <p14:creationId xmlns:p14="http://schemas.microsoft.com/office/powerpoint/2010/main" val="69579290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23528" y="1484784"/>
            <a:ext cx="8208912" cy="3970318"/>
          </a:xfrm>
          <a:prstGeom prst="rect">
            <a:avLst/>
          </a:prstGeom>
        </p:spPr>
        <p:txBody>
          <a:bodyPr wrap="square">
            <a:spAutoFit/>
          </a:bodyPr>
          <a:lstStyle/>
          <a:p>
            <a:pPr algn="just"/>
            <a:r>
              <a:rPr lang="ro-RO" b="1" dirty="0"/>
              <a:t>Axa prioritară 4</a:t>
            </a:r>
            <a:r>
              <a:rPr lang="ro-RO" dirty="0"/>
              <a:t>: „Incluziunea socială și combaterea sărăciei”</a:t>
            </a:r>
          </a:p>
          <a:p>
            <a:pPr algn="just"/>
            <a:r>
              <a:rPr lang="ro-RO" b="1" dirty="0"/>
              <a:t>Obiectivul tematic 9</a:t>
            </a:r>
            <a:r>
              <a:rPr lang="ro-RO" dirty="0"/>
              <a:t>: Promovarea incluziunii sociale, combaterea sărăciei și a oricărei forme de discriminare</a:t>
            </a:r>
          </a:p>
          <a:p>
            <a:pPr algn="just"/>
            <a:r>
              <a:rPr lang="ro-RO" b="1" dirty="0"/>
              <a:t>Prioritatea de investitii 9.ii</a:t>
            </a:r>
            <a:r>
              <a:rPr lang="ro-RO" dirty="0"/>
              <a:t>: Integrarea socio-economică a comunităților marginalizate</a:t>
            </a:r>
          </a:p>
          <a:p>
            <a:pPr algn="just"/>
            <a:r>
              <a:rPr lang="ro-RO" b="1" dirty="0"/>
              <a:t>Obiectivul specific 4.2</a:t>
            </a:r>
            <a:r>
              <a:rPr lang="ro-RO" dirty="0"/>
              <a:t>: Reducerea numărului de persoane aflate în risc de sărăcie și excluziune socială din comunitățile marginalizate, prin implementarea de măsuri integrate</a:t>
            </a:r>
          </a:p>
          <a:p>
            <a:pPr algn="just"/>
            <a:r>
              <a:rPr lang="ro-RO" b="1" dirty="0"/>
              <a:t>Titlul proiectului</a:t>
            </a:r>
            <a:r>
              <a:rPr lang="ro-RO" dirty="0"/>
              <a:t>: „Soluții de combatere a marginalizării prin măsuri inovative sociale”</a:t>
            </a:r>
          </a:p>
          <a:p>
            <a:pPr algn="just"/>
            <a:r>
              <a:rPr lang="ro-RO" b="1" dirty="0"/>
              <a:t>Contract nr</a:t>
            </a:r>
            <a:r>
              <a:rPr lang="ro-RO" dirty="0"/>
              <a:t>.: </a:t>
            </a:r>
            <a:r>
              <a:rPr lang="ro-RO" b="1" dirty="0"/>
              <a:t>POCU/20/4/2/101947</a:t>
            </a:r>
            <a:endParaRPr lang="ro-RO" dirty="0"/>
          </a:p>
          <a:p>
            <a:pPr algn="just"/>
            <a:r>
              <a:rPr lang="ro-RO" b="1" dirty="0"/>
              <a:t>Beneficiar</a:t>
            </a:r>
            <a:r>
              <a:rPr lang="ro-RO" dirty="0"/>
              <a:t>: Comuna Bistreț, Județul Dolj</a:t>
            </a:r>
          </a:p>
          <a:p>
            <a:pPr algn="just"/>
            <a:r>
              <a:rPr lang="ro-RO" b="1" dirty="0"/>
              <a:t>Parteneri</a:t>
            </a:r>
            <a:r>
              <a:rPr lang="ro-RO" dirty="0"/>
              <a:t>: P1 – Școala Gimnazială Bistreț, P2 – Fundația Magdalena </a:t>
            </a:r>
            <a:r>
              <a:rPr lang="ro-RO" dirty="0" smtClean="0"/>
              <a:t>Deijs</a:t>
            </a:r>
            <a:endParaRPr lang="en-US" dirty="0" smtClean="0"/>
          </a:p>
          <a:p>
            <a:pPr algn="just"/>
            <a:r>
              <a:rPr lang="en-US" b="1" dirty="0" err="1" smtClean="0"/>
              <a:t>Valoare</a:t>
            </a:r>
            <a:r>
              <a:rPr lang="en-US" b="1" dirty="0" smtClean="0"/>
              <a:t> </a:t>
            </a:r>
            <a:r>
              <a:rPr lang="en-US" b="1" dirty="0" err="1" smtClean="0"/>
              <a:t>proiect</a:t>
            </a:r>
            <a:r>
              <a:rPr lang="en-US" b="1" dirty="0"/>
              <a:t>: </a:t>
            </a:r>
            <a:r>
              <a:rPr lang="en-US" dirty="0" smtClean="0"/>
              <a:t>17.238.519,91 lei</a:t>
            </a:r>
            <a:endParaRPr lang="ro-RO" dirty="0"/>
          </a:p>
        </p:txBody>
      </p:sp>
    </p:spTree>
    <p:extLst>
      <p:ext uri="{BB962C8B-B14F-4D97-AF65-F5344CB8AC3E}">
        <p14:creationId xmlns:p14="http://schemas.microsoft.com/office/powerpoint/2010/main" val="163748740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332656"/>
            <a:ext cx="8305800" cy="1143000"/>
          </a:xfrm>
        </p:spPr>
        <p:txBody>
          <a:bodyPr/>
          <a:lstStyle/>
          <a:p>
            <a:r>
              <a:rPr lang="en-US" dirty="0" err="1" smtClean="0"/>
              <a:t>Activitatile</a:t>
            </a:r>
            <a:r>
              <a:rPr lang="en-US" dirty="0" smtClean="0"/>
              <a:t> </a:t>
            </a:r>
            <a:r>
              <a:rPr lang="en-US" dirty="0" err="1" smtClean="0"/>
              <a:t>proiectului</a:t>
            </a:r>
            <a:endParaRPr lang="ro-RO" dirty="0"/>
          </a:p>
        </p:txBody>
      </p:sp>
      <p:sp>
        <p:nvSpPr>
          <p:cNvPr id="3" name="Rectangle 2"/>
          <p:cNvSpPr/>
          <p:nvPr/>
        </p:nvSpPr>
        <p:spPr>
          <a:xfrm>
            <a:off x="467544" y="1502688"/>
            <a:ext cx="8136904" cy="5078313"/>
          </a:xfrm>
          <a:prstGeom prst="rect">
            <a:avLst/>
          </a:prstGeom>
        </p:spPr>
        <p:txBody>
          <a:bodyPr wrap="square">
            <a:spAutoFit/>
          </a:bodyPr>
          <a:lstStyle/>
          <a:p>
            <a:r>
              <a:rPr lang="en-IE" b="1" dirty="0"/>
              <a:t>A6. </a:t>
            </a:r>
            <a:r>
              <a:rPr lang="en-IE" b="1" dirty="0" err="1"/>
              <a:t>Consiliere</a:t>
            </a:r>
            <a:r>
              <a:rPr lang="en-IE" b="1" dirty="0"/>
              <a:t> </a:t>
            </a:r>
            <a:r>
              <a:rPr lang="en-IE" b="1" dirty="0" err="1"/>
              <a:t>juridica</a:t>
            </a:r>
            <a:r>
              <a:rPr lang="en-IE" b="1" dirty="0"/>
              <a:t> </a:t>
            </a:r>
            <a:r>
              <a:rPr lang="en-IE" b="1" dirty="0" err="1"/>
              <a:t>pentru</a:t>
            </a:r>
            <a:r>
              <a:rPr lang="en-IE" b="1" dirty="0"/>
              <a:t> </a:t>
            </a:r>
            <a:r>
              <a:rPr lang="en-IE" b="1" dirty="0" err="1"/>
              <a:t>reglementarea</a:t>
            </a:r>
            <a:r>
              <a:rPr lang="en-IE" b="1" dirty="0"/>
              <a:t> </a:t>
            </a:r>
            <a:r>
              <a:rPr lang="en-IE" b="1" dirty="0" err="1"/>
              <a:t>documentelor</a:t>
            </a:r>
            <a:r>
              <a:rPr lang="en-IE" b="1" dirty="0"/>
              <a:t> </a:t>
            </a:r>
            <a:r>
              <a:rPr lang="en-IE" b="1" dirty="0" err="1"/>
              <a:t>membrilor</a:t>
            </a:r>
            <a:r>
              <a:rPr lang="en-IE" b="1" dirty="0"/>
              <a:t> </a:t>
            </a:r>
            <a:r>
              <a:rPr lang="en-IE" b="1" dirty="0" err="1"/>
              <a:t>comunitatii</a:t>
            </a:r>
            <a:r>
              <a:rPr lang="en-IE" b="1" dirty="0"/>
              <a:t> </a:t>
            </a:r>
            <a:r>
              <a:rPr lang="en-IE" b="1" dirty="0" err="1"/>
              <a:t>marginalizate</a:t>
            </a:r>
            <a:endParaRPr lang="ro-RO" b="1" dirty="0"/>
          </a:p>
          <a:p>
            <a:endParaRPr lang="en-US" dirty="0" smtClean="0"/>
          </a:p>
          <a:p>
            <a:r>
              <a:rPr lang="ro-RO" dirty="0" smtClean="0"/>
              <a:t>A6.1</a:t>
            </a:r>
            <a:r>
              <a:rPr lang="ro-RO" dirty="0"/>
              <a:t>. Consiliere juridica pentru reglementare documente in comunitatea marginalizata</a:t>
            </a:r>
          </a:p>
          <a:p>
            <a:r>
              <a:rPr lang="ro-RO" dirty="0"/>
              <a:t> </a:t>
            </a:r>
          </a:p>
          <a:p>
            <a:r>
              <a:rPr lang="ro-RO" b="1" dirty="0"/>
              <a:t>Detaliere subactivitate</a:t>
            </a:r>
            <a:endParaRPr lang="ro-RO" dirty="0"/>
          </a:p>
          <a:p>
            <a:pPr algn="just"/>
            <a:r>
              <a:rPr lang="ro-RO" dirty="0" smtClean="0"/>
              <a:t>In </a:t>
            </a:r>
            <a:r>
              <a:rPr lang="ro-RO" dirty="0"/>
              <a:t>cadrul acestei activitati se va acorda sprijin prin furnizarea de asistenta juridica pentru reglementarea actelor de identitate, de proprietate, de stare civila, etc., unui numar de 590 persoane (din grupul tinta al proiectului). Aceste masuri de sprijin in vederea reglementarii actelor de identitate sunt necesare chiar din implicatiile lipsei acestora, printre care cele mai importante sunt: de la neinregistrarea copiilor si lipsa de vaccinare a acestora, la dificultati in a beneficia de servicii de tipul asigurarilor de sanatate, sau de inscrierea la scoala, angajare etc., aceasta situatie ducand la adancirea problemelor cu care se confrunta membrii comunitatii marginalizate vizate. </a:t>
            </a:r>
          </a:p>
          <a:p>
            <a:pPr algn="just"/>
            <a:r>
              <a:rPr lang="ro-RO" b="1" dirty="0"/>
              <a:t>Desfasurarea activitatii</a:t>
            </a:r>
            <a:r>
              <a:rPr lang="ro-RO" dirty="0"/>
              <a:t>: Anul 1: Lunile 1 – 12; Anul 2: Lunile 13 – 24; Anul 3: Lunile 25 – 36. </a:t>
            </a:r>
          </a:p>
        </p:txBody>
      </p:sp>
    </p:spTree>
    <p:extLst>
      <p:ext uri="{BB962C8B-B14F-4D97-AF65-F5344CB8AC3E}">
        <p14:creationId xmlns:p14="http://schemas.microsoft.com/office/powerpoint/2010/main" val="45728982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332656"/>
            <a:ext cx="8305800" cy="1143000"/>
          </a:xfrm>
        </p:spPr>
        <p:txBody>
          <a:bodyPr/>
          <a:lstStyle/>
          <a:p>
            <a:r>
              <a:rPr lang="en-US" dirty="0" err="1" smtClean="0"/>
              <a:t>Activitatile</a:t>
            </a:r>
            <a:r>
              <a:rPr lang="en-US" dirty="0" smtClean="0"/>
              <a:t> </a:t>
            </a:r>
            <a:r>
              <a:rPr lang="en-US" dirty="0" err="1" smtClean="0"/>
              <a:t>proiectului</a:t>
            </a:r>
            <a:endParaRPr lang="ro-RO" dirty="0"/>
          </a:p>
        </p:txBody>
      </p:sp>
      <p:sp>
        <p:nvSpPr>
          <p:cNvPr id="3" name="Rectangle 2"/>
          <p:cNvSpPr/>
          <p:nvPr/>
        </p:nvSpPr>
        <p:spPr>
          <a:xfrm>
            <a:off x="467544" y="1502688"/>
            <a:ext cx="8136904" cy="3970318"/>
          </a:xfrm>
          <a:prstGeom prst="rect">
            <a:avLst/>
          </a:prstGeom>
        </p:spPr>
        <p:txBody>
          <a:bodyPr wrap="square">
            <a:spAutoFit/>
          </a:bodyPr>
          <a:lstStyle/>
          <a:p>
            <a:r>
              <a:rPr lang="en-IE" b="1" dirty="0"/>
              <a:t>A6. </a:t>
            </a:r>
            <a:r>
              <a:rPr lang="en-IE" b="1" dirty="0" err="1"/>
              <a:t>Consiliere</a:t>
            </a:r>
            <a:r>
              <a:rPr lang="en-IE" b="1" dirty="0"/>
              <a:t> </a:t>
            </a:r>
            <a:r>
              <a:rPr lang="en-IE" b="1" dirty="0" err="1"/>
              <a:t>juridica</a:t>
            </a:r>
            <a:r>
              <a:rPr lang="en-IE" b="1" dirty="0"/>
              <a:t> </a:t>
            </a:r>
            <a:r>
              <a:rPr lang="en-IE" b="1" dirty="0" err="1"/>
              <a:t>pentru</a:t>
            </a:r>
            <a:r>
              <a:rPr lang="en-IE" b="1" dirty="0"/>
              <a:t> </a:t>
            </a:r>
            <a:r>
              <a:rPr lang="en-IE" b="1" dirty="0" err="1"/>
              <a:t>reglementarea</a:t>
            </a:r>
            <a:r>
              <a:rPr lang="en-IE" b="1" dirty="0"/>
              <a:t> </a:t>
            </a:r>
            <a:r>
              <a:rPr lang="en-IE" b="1" dirty="0" err="1"/>
              <a:t>documentelor</a:t>
            </a:r>
            <a:r>
              <a:rPr lang="en-IE" b="1" dirty="0"/>
              <a:t> </a:t>
            </a:r>
            <a:r>
              <a:rPr lang="en-IE" b="1" dirty="0" err="1"/>
              <a:t>membrilor</a:t>
            </a:r>
            <a:r>
              <a:rPr lang="en-IE" b="1" dirty="0"/>
              <a:t> </a:t>
            </a:r>
            <a:r>
              <a:rPr lang="en-IE" b="1" dirty="0" err="1"/>
              <a:t>comunitatii</a:t>
            </a:r>
            <a:r>
              <a:rPr lang="en-IE" b="1" dirty="0"/>
              <a:t> </a:t>
            </a:r>
            <a:r>
              <a:rPr lang="en-IE" b="1" dirty="0" err="1"/>
              <a:t>marginalizate</a:t>
            </a:r>
            <a:endParaRPr lang="ro-RO" b="1" dirty="0"/>
          </a:p>
          <a:p>
            <a:endParaRPr lang="en-US" dirty="0" smtClean="0"/>
          </a:p>
          <a:p>
            <a:r>
              <a:rPr lang="ro-RO" dirty="0"/>
              <a:t>A6.2. Consiliere juridica pentru reglementarea documentelor de asistenta sociala</a:t>
            </a:r>
          </a:p>
          <a:p>
            <a:r>
              <a:rPr lang="ro-RO" dirty="0"/>
              <a:t> </a:t>
            </a:r>
          </a:p>
          <a:p>
            <a:r>
              <a:rPr lang="ro-RO" b="1" dirty="0"/>
              <a:t>Detaliere subactivitate</a:t>
            </a:r>
            <a:endParaRPr lang="ro-RO" dirty="0"/>
          </a:p>
          <a:p>
            <a:pPr algn="just"/>
            <a:r>
              <a:rPr lang="ro-RO" dirty="0" smtClean="0"/>
              <a:t>Prin </a:t>
            </a:r>
            <a:r>
              <a:rPr lang="ro-RO" dirty="0"/>
              <a:t>intermediul acestei activitati se va acorda sprijin pentru reglementarea documentelor de asistenta sociala unui numar de 590 persoane (din grupul tinta al proiectului). Acest sprijin se refera la prezentarea cat mai detaliata, in conformitate cu prevederile legale in domeniu, a continutului dosarelor necesare a fi intocmite pentru obtinerea drepturilor de asistenta sociala, a termenelor de introducere/asteptare/eliberare a documentelor, etc. </a:t>
            </a:r>
          </a:p>
          <a:p>
            <a:pPr algn="just"/>
            <a:r>
              <a:rPr lang="ro-RO" b="1" dirty="0"/>
              <a:t>Desfasurarea activitatii:</a:t>
            </a:r>
            <a:r>
              <a:rPr lang="ro-RO" dirty="0"/>
              <a:t> Anul 1: Lunile 1 – 12; Anul 2: Lunile 13 – 24; Anul 3: Lunile 25 – 36. </a:t>
            </a:r>
          </a:p>
        </p:txBody>
      </p:sp>
    </p:spTree>
    <p:extLst>
      <p:ext uri="{BB962C8B-B14F-4D97-AF65-F5344CB8AC3E}">
        <p14:creationId xmlns:p14="http://schemas.microsoft.com/office/powerpoint/2010/main" val="425430492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332656"/>
            <a:ext cx="8305800" cy="1143000"/>
          </a:xfrm>
        </p:spPr>
        <p:txBody>
          <a:bodyPr/>
          <a:lstStyle/>
          <a:p>
            <a:r>
              <a:rPr lang="en-US" dirty="0" err="1" smtClean="0"/>
              <a:t>Activitatile</a:t>
            </a:r>
            <a:r>
              <a:rPr lang="en-US" dirty="0" smtClean="0"/>
              <a:t> </a:t>
            </a:r>
            <a:r>
              <a:rPr lang="en-US" dirty="0" err="1" smtClean="0"/>
              <a:t>proiectului</a:t>
            </a:r>
            <a:endParaRPr lang="ro-RO" dirty="0"/>
          </a:p>
        </p:txBody>
      </p:sp>
      <p:sp>
        <p:nvSpPr>
          <p:cNvPr id="3" name="Rectangle 2"/>
          <p:cNvSpPr/>
          <p:nvPr/>
        </p:nvSpPr>
        <p:spPr>
          <a:xfrm>
            <a:off x="467544" y="1502688"/>
            <a:ext cx="8136904" cy="5078313"/>
          </a:xfrm>
          <a:prstGeom prst="rect">
            <a:avLst/>
          </a:prstGeom>
        </p:spPr>
        <p:txBody>
          <a:bodyPr wrap="square">
            <a:spAutoFit/>
          </a:bodyPr>
          <a:lstStyle/>
          <a:p>
            <a:r>
              <a:rPr lang="en-IE" b="1" dirty="0"/>
              <a:t>A7. </a:t>
            </a:r>
            <a:r>
              <a:rPr lang="en-IE" b="1" dirty="0" err="1"/>
              <a:t>Conceptul</a:t>
            </a:r>
            <a:r>
              <a:rPr lang="en-IE" b="1" dirty="0"/>
              <a:t> de </a:t>
            </a:r>
            <a:r>
              <a:rPr lang="en-IE" b="1" dirty="0" err="1"/>
              <a:t>incluziune</a:t>
            </a:r>
            <a:r>
              <a:rPr lang="en-IE" b="1" dirty="0"/>
              <a:t> </a:t>
            </a:r>
            <a:r>
              <a:rPr lang="en-IE" b="1" dirty="0" err="1"/>
              <a:t>sociala</a:t>
            </a:r>
            <a:r>
              <a:rPr lang="en-IE" b="1" dirty="0"/>
              <a:t> a </a:t>
            </a:r>
            <a:r>
              <a:rPr lang="en-IE" b="1" dirty="0" err="1"/>
              <a:t>grupurilor</a:t>
            </a:r>
            <a:r>
              <a:rPr lang="en-IE" b="1" dirty="0"/>
              <a:t> </a:t>
            </a:r>
            <a:r>
              <a:rPr lang="en-IE" b="1" dirty="0" err="1"/>
              <a:t>vulnerabile</a:t>
            </a:r>
            <a:r>
              <a:rPr lang="en-IE" b="1" dirty="0"/>
              <a:t> </a:t>
            </a:r>
            <a:r>
              <a:rPr lang="en-IE" b="1" dirty="0" err="1"/>
              <a:t>prin</a:t>
            </a:r>
            <a:r>
              <a:rPr lang="en-IE" b="1" dirty="0"/>
              <a:t> </a:t>
            </a:r>
            <a:r>
              <a:rPr lang="en-IE" b="1" dirty="0" err="1"/>
              <a:t>implicarea</a:t>
            </a:r>
            <a:r>
              <a:rPr lang="en-IE" b="1" dirty="0"/>
              <a:t> </a:t>
            </a:r>
            <a:r>
              <a:rPr lang="en-IE" b="1" dirty="0" err="1"/>
              <a:t>activa</a:t>
            </a:r>
            <a:r>
              <a:rPr lang="en-IE" b="1" dirty="0"/>
              <a:t> in </a:t>
            </a:r>
            <a:r>
              <a:rPr lang="en-IE" b="1" dirty="0" err="1"/>
              <a:t>cadrul</a:t>
            </a:r>
            <a:r>
              <a:rPr lang="en-IE" b="1" dirty="0"/>
              <a:t> </a:t>
            </a:r>
            <a:r>
              <a:rPr lang="en-IE" b="1" dirty="0" err="1"/>
              <a:t>atelierelor</a:t>
            </a:r>
            <a:r>
              <a:rPr lang="en-IE" b="1" dirty="0"/>
              <a:t> de </a:t>
            </a:r>
            <a:r>
              <a:rPr lang="en-IE" b="1" dirty="0" err="1"/>
              <a:t>lucru</a:t>
            </a:r>
            <a:r>
              <a:rPr lang="en-IE" b="1" dirty="0"/>
              <a:t> </a:t>
            </a:r>
            <a:r>
              <a:rPr lang="en-IE" b="1" dirty="0" err="1"/>
              <a:t>si</a:t>
            </a:r>
            <a:r>
              <a:rPr lang="en-IE" b="1" dirty="0"/>
              <a:t> a </a:t>
            </a:r>
            <a:r>
              <a:rPr lang="en-IE" b="1" dirty="0" err="1"/>
              <a:t>seminariilor</a:t>
            </a:r>
            <a:r>
              <a:rPr lang="en-IE" b="1" dirty="0"/>
              <a:t>, </a:t>
            </a:r>
            <a:r>
              <a:rPr lang="en-IE" b="1" dirty="0" err="1"/>
              <a:t>prin</a:t>
            </a:r>
            <a:r>
              <a:rPr lang="en-IE" b="1" dirty="0"/>
              <a:t> </a:t>
            </a:r>
            <a:r>
              <a:rPr lang="en-IE" b="1" dirty="0" err="1"/>
              <a:t>voluntariat</a:t>
            </a:r>
            <a:r>
              <a:rPr lang="en-IE" b="1" dirty="0"/>
              <a:t> </a:t>
            </a:r>
            <a:r>
              <a:rPr lang="en-IE" b="1" dirty="0" err="1"/>
              <a:t>si</a:t>
            </a:r>
            <a:r>
              <a:rPr lang="en-IE" b="1" dirty="0"/>
              <a:t> </a:t>
            </a:r>
            <a:r>
              <a:rPr lang="en-IE" b="1" dirty="0" err="1"/>
              <a:t>parteneriate</a:t>
            </a:r>
            <a:r>
              <a:rPr lang="en-IE" b="1" dirty="0"/>
              <a:t> </a:t>
            </a:r>
            <a:r>
              <a:rPr lang="en-IE" b="1" dirty="0" err="1"/>
              <a:t>pentru</a:t>
            </a:r>
            <a:r>
              <a:rPr lang="en-IE" b="1" dirty="0"/>
              <a:t> </a:t>
            </a:r>
            <a:r>
              <a:rPr lang="en-IE" b="1" dirty="0" err="1"/>
              <a:t>solutionarea</a:t>
            </a:r>
            <a:r>
              <a:rPr lang="en-IE" b="1" dirty="0"/>
              <a:t> </a:t>
            </a:r>
            <a:r>
              <a:rPr lang="en-IE" b="1" dirty="0" err="1"/>
              <a:t>problemelor</a:t>
            </a:r>
            <a:r>
              <a:rPr lang="en-IE" b="1" dirty="0"/>
              <a:t> </a:t>
            </a:r>
            <a:r>
              <a:rPr lang="en-IE" b="1" dirty="0" err="1"/>
              <a:t>comunitatii</a:t>
            </a:r>
            <a:endParaRPr lang="ro-RO" b="1" dirty="0"/>
          </a:p>
          <a:p>
            <a:endParaRPr lang="en-US" dirty="0" smtClean="0"/>
          </a:p>
          <a:p>
            <a:r>
              <a:rPr lang="ro-RO" dirty="0" smtClean="0"/>
              <a:t>A7.1</a:t>
            </a:r>
            <a:r>
              <a:rPr lang="ro-RO" dirty="0"/>
              <a:t>. Ateliere de lucru privind constinetizarea populatiei privind problemele grupurilor defavorizate (copii, persoane cu dizabilitati, varsnici, someri, saraci, romi) si propuneri de masuri pentru limitarea saraciei in randul acestora</a:t>
            </a:r>
          </a:p>
          <a:p>
            <a:r>
              <a:rPr lang="ro-RO" dirty="0"/>
              <a:t> </a:t>
            </a:r>
          </a:p>
          <a:p>
            <a:r>
              <a:rPr lang="ro-RO" b="1" dirty="0"/>
              <a:t>Detaliere subactivitate</a:t>
            </a:r>
            <a:r>
              <a:rPr lang="ro-RO" dirty="0"/>
              <a:t> </a:t>
            </a:r>
          </a:p>
          <a:p>
            <a:pPr algn="just"/>
            <a:r>
              <a:rPr lang="ro-RO" dirty="0" smtClean="0"/>
              <a:t>Activitatea </a:t>
            </a:r>
            <a:r>
              <a:rPr lang="ro-RO" dirty="0"/>
              <a:t>din proiect presupune organizarea a 18 ateliere de lucru, cate 3 pentru fiecare din urmatoarele 6 teme (T): T1 – Grupurile vulnerabile si incluziunea lor in societatea de astazi, T2 – Varstnicii din comunitatile marginalizate – protectie sociala si imbatranire activa, T3 – Persoanele cu dizabilitati din comunitatile marginalizate - Protectia si incluziunea lor in societate si pe piata muncii, T4 - Copiii din comunitatile marginalizate – promovarea si protectia drepturilor acestora, T5 – Promovarea si protectia sanatatii mintale a copiilor si adolescentilor din zonele marginalizate, T6 – Diminuarea abandonului scoloar in comunitatile marginalizate. </a:t>
            </a:r>
          </a:p>
        </p:txBody>
      </p:sp>
    </p:spTree>
    <p:extLst>
      <p:ext uri="{BB962C8B-B14F-4D97-AF65-F5344CB8AC3E}">
        <p14:creationId xmlns:p14="http://schemas.microsoft.com/office/powerpoint/2010/main" val="35815034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332656"/>
            <a:ext cx="8305800" cy="1143000"/>
          </a:xfrm>
        </p:spPr>
        <p:txBody>
          <a:bodyPr/>
          <a:lstStyle/>
          <a:p>
            <a:r>
              <a:rPr lang="en-US" dirty="0" err="1" smtClean="0"/>
              <a:t>Activitatile</a:t>
            </a:r>
            <a:r>
              <a:rPr lang="en-US" dirty="0" smtClean="0"/>
              <a:t> </a:t>
            </a:r>
            <a:r>
              <a:rPr lang="en-US" dirty="0" err="1" smtClean="0"/>
              <a:t>proiectului</a:t>
            </a:r>
            <a:endParaRPr lang="ro-RO" dirty="0"/>
          </a:p>
        </p:txBody>
      </p:sp>
      <p:sp>
        <p:nvSpPr>
          <p:cNvPr id="3" name="Rectangle 2"/>
          <p:cNvSpPr/>
          <p:nvPr/>
        </p:nvSpPr>
        <p:spPr>
          <a:xfrm>
            <a:off x="467544" y="1502688"/>
            <a:ext cx="8136904" cy="4524315"/>
          </a:xfrm>
          <a:prstGeom prst="rect">
            <a:avLst/>
          </a:prstGeom>
        </p:spPr>
        <p:txBody>
          <a:bodyPr wrap="square">
            <a:spAutoFit/>
          </a:bodyPr>
          <a:lstStyle/>
          <a:p>
            <a:pPr algn="just"/>
            <a:r>
              <a:rPr lang="en-IE" b="1" dirty="0"/>
              <a:t>A7. </a:t>
            </a:r>
            <a:r>
              <a:rPr lang="en-IE" b="1" dirty="0" err="1"/>
              <a:t>Conceptul</a:t>
            </a:r>
            <a:r>
              <a:rPr lang="en-IE" b="1" dirty="0"/>
              <a:t> de </a:t>
            </a:r>
            <a:r>
              <a:rPr lang="en-IE" b="1" dirty="0" err="1"/>
              <a:t>incluziune</a:t>
            </a:r>
            <a:r>
              <a:rPr lang="en-IE" b="1" dirty="0"/>
              <a:t> </a:t>
            </a:r>
            <a:r>
              <a:rPr lang="en-IE" b="1" dirty="0" err="1"/>
              <a:t>sociala</a:t>
            </a:r>
            <a:r>
              <a:rPr lang="en-IE" b="1" dirty="0"/>
              <a:t> a </a:t>
            </a:r>
            <a:r>
              <a:rPr lang="en-IE" b="1" dirty="0" err="1"/>
              <a:t>grupurilor</a:t>
            </a:r>
            <a:r>
              <a:rPr lang="en-IE" b="1" dirty="0"/>
              <a:t> </a:t>
            </a:r>
            <a:r>
              <a:rPr lang="en-IE" b="1" dirty="0" err="1"/>
              <a:t>vulnerabile</a:t>
            </a:r>
            <a:r>
              <a:rPr lang="en-IE" b="1" dirty="0"/>
              <a:t> </a:t>
            </a:r>
            <a:r>
              <a:rPr lang="en-IE" b="1" dirty="0" err="1"/>
              <a:t>prin</a:t>
            </a:r>
            <a:r>
              <a:rPr lang="en-IE" b="1" dirty="0"/>
              <a:t> </a:t>
            </a:r>
            <a:r>
              <a:rPr lang="en-IE" b="1" dirty="0" err="1"/>
              <a:t>implicarea</a:t>
            </a:r>
            <a:r>
              <a:rPr lang="en-IE" b="1" dirty="0"/>
              <a:t> </a:t>
            </a:r>
            <a:r>
              <a:rPr lang="en-IE" b="1" dirty="0" err="1"/>
              <a:t>activa</a:t>
            </a:r>
            <a:r>
              <a:rPr lang="en-IE" b="1" dirty="0"/>
              <a:t> in </a:t>
            </a:r>
            <a:r>
              <a:rPr lang="en-IE" b="1" dirty="0" err="1"/>
              <a:t>cadrul</a:t>
            </a:r>
            <a:r>
              <a:rPr lang="en-IE" b="1" dirty="0"/>
              <a:t> </a:t>
            </a:r>
            <a:r>
              <a:rPr lang="en-IE" b="1" dirty="0" err="1"/>
              <a:t>atelierelor</a:t>
            </a:r>
            <a:r>
              <a:rPr lang="en-IE" b="1" dirty="0"/>
              <a:t> de </a:t>
            </a:r>
            <a:r>
              <a:rPr lang="en-IE" b="1" dirty="0" err="1"/>
              <a:t>lucru</a:t>
            </a:r>
            <a:r>
              <a:rPr lang="en-IE" b="1" dirty="0"/>
              <a:t> </a:t>
            </a:r>
            <a:r>
              <a:rPr lang="en-IE" b="1" dirty="0" err="1"/>
              <a:t>si</a:t>
            </a:r>
            <a:r>
              <a:rPr lang="en-IE" b="1" dirty="0"/>
              <a:t> a </a:t>
            </a:r>
            <a:r>
              <a:rPr lang="en-IE" b="1" dirty="0" err="1"/>
              <a:t>seminariilor</a:t>
            </a:r>
            <a:r>
              <a:rPr lang="en-IE" b="1" dirty="0"/>
              <a:t>, </a:t>
            </a:r>
            <a:r>
              <a:rPr lang="en-IE" b="1" dirty="0" err="1"/>
              <a:t>prin</a:t>
            </a:r>
            <a:r>
              <a:rPr lang="en-IE" b="1" dirty="0"/>
              <a:t> </a:t>
            </a:r>
            <a:r>
              <a:rPr lang="en-IE" b="1" dirty="0" err="1"/>
              <a:t>voluntariat</a:t>
            </a:r>
            <a:r>
              <a:rPr lang="en-IE" b="1" dirty="0"/>
              <a:t> </a:t>
            </a:r>
            <a:r>
              <a:rPr lang="en-IE" b="1" dirty="0" err="1"/>
              <a:t>si</a:t>
            </a:r>
            <a:r>
              <a:rPr lang="en-IE" b="1" dirty="0"/>
              <a:t> </a:t>
            </a:r>
            <a:r>
              <a:rPr lang="en-IE" b="1" dirty="0" err="1"/>
              <a:t>parteneriate</a:t>
            </a:r>
            <a:r>
              <a:rPr lang="en-IE" b="1" dirty="0"/>
              <a:t> </a:t>
            </a:r>
            <a:r>
              <a:rPr lang="en-IE" b="1" dirty="0" err="1"/>
              <a:t>pentru</a:t>
            </a:r>
            <a:r>
              <a:rPr lang="en-IE" b="1" dirty="0"/>
              <a:t> </a:t>
            </a:r>
            <a:r>
              <a:rPr lang="en-IE" b="1" dirty="0" err="1"/>
              <a:t>solutionarea</a:t>
            </a:r>
            <a:r>
              <a:rPr lang="en-IE" b="1" dirty="0"/>
              <a:t> </a:t>
            </a:r>
            <a:r>
              <a:rPr lang="en-IE" b="1" dirty="0" err="1"/>
              <a:t>problemelor</a:t>
            </a:r>
            <a:r>
              <a:rPr lang="en-IE" b="1" dirty="0"/>
              <a:t> </a:t>
            </a:r>
            <a:r>
              <a:rPr lang="en-IE" b="1" dirty="0" err="1"/>
              <a:t>comunitatii</a:t>
            </a:r>
            <a:endParaRPr lang="ro-RO" b="1" dirty="0"/>
          </a:p>
          <a:p>
            <a:endParaRPr lang="en-US" dirty="0" smtClean="0"/>
          </a:p>
          <a:p>
            <a:r>
              <a:rPr lang="ro-RO" dirty="0"/>
              <a:t>A7.2 Implicarea membrilor comunitatii in problemele sociale prin organizarea de seminarii active si inovatoare privind incluziunea sociala a grupurilor vulnerabile</a:t>
            </a:r>
          </a:p>
          <a:p>
            <a:r>
              <a:rPr lang="ro-RO" dirty="0"/>
              <a:t> </a:t>
            </a:r>
          </a:p>
          <a:p>
            <a:r>
              <a:rPr lang="ro-RO" b="1" dirty="0"/>
              <a:t>Detaliere subactivitate</a:t>
            </a:r>
            <a:r>
              <a:rPr lang="ro-RO" dirty="0"/>
              <a:t> </a:t>
            </a:r>
          </a:p>
          <a:p>
            <a:pPr algn="just"/>
            <a:r>
              <a:rPr lang="ro-RO" dirty="0" smtClean="0"/>
              <a:t>Aceasta </a:t>
            </a:r>
            <a:r>
              <a:rPr lang="ro-RO" dirty="0"/>
              <a:t>activitate urmareste organizarea a 6 seminarii active si inovatoare pentru implicarea membrilor comunitatii in problemele sociale, cate 2 in fiecare an de implementare. Durata unui seminar este de 3 zile, iar numarul de participanti per seminar este de 25 persoane (membri ai grupului tinta). Seminariile vor fi organizate in cadrul comunitatii. </a:t>
            </a:r>
          </a:p>
          <a:p>
            <a:pPr algn="just"/>
            <a:r>
              <a:rPr lang="ro-RO" b="1" dirty="0"/>
              <a:t>Desfasurarea activitatii:</a:t>
            </a:r>
            <a:r>
              <a:rPr lang="ro-RO" dirty="0"/>
              <a:t> Anul 1: seminar 1 - Luna 6, seminar 2 - Luna 9; Anul 2: seminar 3 - Luna 18, seminar 4 – Luna 21; Anul 3: seminar 5 – Luna 30; seminar 6 – Luna 33. </a:t>
            </a:r>
          </a:p>
        </p:txBody>
      </p:sp>
    </p:spTree>
    <p:extLst>
      <p:ext uri="{BB962C8B-B14F-4D97-AF65-F5344CB8AC3E}">
        <p14:creationId xmlns:p14="http://schemas.microsoft.com/office/powerpoint/2010/main" val="152297199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332656"/>
            <a:ext cx="8305800" cy="1143000"/>
          </a:xfrm>
        </p:spPr>
        <p:txBody>
          <a:bodyPr/>
          <a:lstStyle/>
          <a:p>
            <a:r>
              <a:rPr lang="en-US" dirty="0" err="1" smtClean="0"/>
              <a:t>Rezultate</a:t>
            </a:r>
            <a:r>
              <a:rPr lang="en-US" dirty="0" smtClean="0"/>
              <a:t> </a:t>
            </a:r>
            <a:r>
              <a:rPr lang="en-US" dirty="0" err="1" smtClean="0"/>
              <a:t>previzionate</a:t>
            </a:r>
            <a:endParaRPr lang="ro-RO" dirty="0"/>
          </a:p>
        </p:txBody>
      </p:sp>
      <p:sp>
        <p:nvSpPr>
          <p:cNvPr id="3" name="Rectangle 2"/>
          <p:cNvSpPr/>
          <p:nvPr/>
        </p:nvSpPr>
        <p:spPr>
          <a:xfrm>
            <a:off x="467544" y="1502688"/>
            <a:ext cx="8136904" cy="5078313"/>
          </a:xfrm>
          <a:prstGeom prst="rect">
            <a:avLst/>
          </a:prstGeom>
        </p:spPr>
        <p:txBody>
          <a:bodyPr wrap="square">
            <a:spAutoFit/>
          </a:bodyPr>
          <a:lstStyle/>
          <a:p>
            <a:pPr algn="just"/>
            <a:r>
              <a:rPr lang="ro-RO" dirty="0"/>
              <a:t>R1 – 141 elevi participanti la programe remediale ( 125 la scoala dupa scoala, 16 la a doua sansa) 282 elevi si parinti participanti la sesiuni de consiliere cu elevii si cadrele didactice implicate in procesul educational.</a:t>
            </a:r>
          </a:p>
          <a:p>
            <a:r>
              <a:rPr lang="ro-RO" dirty="0"/>
              <a:t> </a:t>
            </a:r>
            <a:r>
              <a:rPr lang="ro-RO" b="1" dirty="0" smtClean="0"/>
              <a:t>Imbunatatiri/beneficii </a:t>
            </a:r>
            <a:r>
              <a:rPr lang="ro-RO" b="1" dirty="0"/>
              <a:t>reale: </a:t>
            </a:r>
          </a:p>
          <a:p>
            <a:pPr marL="285750" indent="-285750" algn="just">
              <a:buFont typeface="Wingdings" panose="05000000000000000000" pitchFamily="2" charset="2"/>
              <a:buChar char="ü"/>
            </a:pPr>
            <a:r>
              <a:rPr lang="ro-RO" dirty="0" smtClean="0"/>
              <a:t>Sprijnirea </a:t>
            </a:r>
            <a:r>
              <a:rPr lang="ro-RO" dirty="0"/>
              <a:t>a 141 copii prin pachete papetarie, pachete hrana zilnica pe intreaga perioada a programelor remediale; subventii in valoare de 1800 lei / </a:t>
            </a:r>
            <a:r>
              <a:rPr lang="ro-RO" dirty="0" smtClean="0"/>
              <a:t>an</a:t>
            </a:r>
            <a:endParaRPr lang="en-US" dirty="0" smtClean="0"/>
          </a:p>
          <a:p>
            <a:pPr marL="285750" indent="-285750" algn="just">
              <a:buFont typeface="Wingdings" panose="05000000000000000000" pitchFamily="2" charset="2"/>
              <a:buChar char="ü"/>
            </a:pPr>
            <a:r>
              <a:rPr lang="ro-RO" dirty="0" smtClean="0"/>
              <a:t>Consilierea </a:t>
            </a:r>
            <a:r>
              <a:rPr lang="ro-RO" dirty="0"/>
              <a:t>a 141 parinti si 141 elevi din comunitatea marginalizata duce la constientizarea ambelor categorii de grup tinta despre beneficiile educatiei inca de la varste fragede si sprijinirea continuarii procesului de educatie in randul copiilor din comunitatile marginalizate. </a:t>
            </a:r>
            <a:endParaRPr lang="en-US" dirty="0" smtClean="0"/>
          </a:p>
          <a:p>
            <a:pPr marL="285750" indent="-285750" algn="just">
              <a:buFont typeface="Wingdings" panose="05000000000000000000" pitchFamily="2" charset="2"/>
              <a:buChar char="ü"/>
            </a:pPr>
            <a:r>
              <a:rPr lang="ro-RO" dirty="0" smtClean="0"/>
              <a:t>125 </a:t>
            </a:r>
            <a:r>
              <a:rPr lang="ro-RO" dirty="0"/>
              <a:t>elevi implicati in program scoala dupa scoala ce vor progresa din punct de vedere al rezultatelor la scoala in urma programelor de tip after school; Cresterea accesului la educatie prin sprijinirea familiilor sarace sa isi inscrie copii la scoala si sa-i mentina in sistemul </a:t>
            </a:r>
            <a:r>
              <a:rPr lang="ro-RO" dirty="0" smtClean="0"/>
              <a:t>educational</a:t>
            </a:r>
            <a:endParaRPr lang="en-US" dirty="0" smtClean="0"/>
          </a:p>
          <a:p>
            <a:pPr marL="285750" indent="-285750" algn="just">
              <a:buFont typeface="Wingdings" panose="05000000000000000000" pitchFamily="2" charset="2"/>
              <a:buChar char="ü"/>
            </a:pPr>
            <a:r>
              <a:rPr lang="ro-RO" dirty="0" smtClean="0"/>
              <a:t>16 </a:t>
            </a:r>
            <a:r>
              <a:rPr lang="ro-RO" dirty="0"/>
              <a:t>persoane implicate in programe tip a doua sansa implica cresterea numarului de persoane care se reintorc in sistemul de invatamant, sprijinirea persoanelor participante in vederea continuarii /  finalizarii educatiei obligatorii, reducerea analfabetismului la nivelul comunitatii</a:t>
            </a:r>
          </a:p>
        </p:txBody>
      </p:sp>
    </p:spTree>
    <p:extLst>
      <p:ext uri="{BB962C8B-B14F-4D97-AF65-F5344CB8AC3E}">
        <p14:creationId xmlns:p14="http://schemas.microsoft.com/office/powerpoint/2010/main" val="325504201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332656"/>
            <a:ext cx="8305800" cy="1143000"/>
          </a:xfrm>
        </p:spPr>
        <p:txBody>
          <a:bodyPr/>
          <a:lstStyle/>
          <a:p>
            <a:r>
              <a:rPr lang="en-US" dirty="0" err="1" smtClean="0"/>
              <a:t>Rezultate</a:t>
            </a:r>
            <a:r>
              <a:rPr lang="en-US" dirty="0" smtClean="0"/>
              <a:t> </a:t>
            </a:r>
            <a:r>
              <a:rPr lang="en-US" dirty="0" err="1" smtClean="0"/>
              <a:t>previzionate</a:t>
            </a:r>
            <a:endParaRPr lang="ro-RO" dirty="0"/>
          </a:p>
        </p:txBody>
      </p:sp>
      <p:sp>
        <p:nvSpPr>
          <p:cNvPr id="3" name="Rectangle 2"/>
          <p:cNvSpPr/>
          <p:nvPr/>
        </p:nvSpPr>
        <p:spPr>
          <a:xfrm>
            <a:off x="467544" y="1502688"/>
            <a:ext cx="8136904" cy="5386090"/>
          </a:xfrm>
          <a:prstGeom prst="rect">
            <a:avLst/>
          </a:prstGeom>
        </p:spPr>
        <p:txBody>
          <a:bodyPr wrap="square">
            <a:spAutoFit/>
          </a:bodyPr>
          <a:lstStyle/>
          <a:p>
            <a:pPr algn="just"/>
            <a:r>
              <a:rPr lang="ro-RO" dirty="0"/>
              <a:t>R2-  590 participanti la sesiuni de consiliere si mediere pe piata muncii, 70 tineri participanti la programe de ucenicie, 500 participanti la programe de FPC (calificare), 172 locuri de munca subventionate </a:t>
            </a:r>
          </a:p>
          <a:p>
            <a:r>
              <a:rPr lang="ro-RO" b="1" dirty="0" smtClean="0"/>
              <a:t>Imbunatatiri/beneficii </a:t>
            </a:r>
            <a:r>
              <a:rPr lang="ro-RO" b="1" dirty="0"/>
              <a:t>reale: </a:t>
            </a:r>
          </a:p>
          <a:p>
            <a:pPr marL="285750" indent="-285750" algn="just">
              <a:buFont typeface="Wingdings" panose="05000000000000000000" pitchFamily="2" charset="2"/>
              <a:buChar char="ü"/>
            </a:pPr>
            <a:r>
              <a:rPr lang="ro-RO" sz="1600" dirty="0" smtClean="0"/>
              <a:t>informarea</a:t>
            </a:r>
            <a:r>
              <a:rPr lang="ro-RO" sz="1600" dirty="0"/>
              <a:t>, consilierea, orientarea si medierea pe piata muncii a  590 membri ai GT (adulti si tineri de 16-25 ani) va duce la ghidarea acestora spre programe de ucenicie, de formare profesionala (calificare) sau spre infiintarea unei </a:t>
            </a:r>
            <a:r>
              <a:rPr lang="ro-RO" sz="1600" dirty="0" smtClean="0"/>
              <a:t>afaceri</a:t>
            </a:r>
            <a:endParaRPr lang="en-US" sz="1600" dirty="0" smtClean="0"/>
          </a:p>
          <a:p>
            <a:pPr marL="285750" indent="-285750" algn="just">
              <a:buFont typeface="Wingdings" panose="05000000000000000000" pitchFamily="2" charset="2"/>
              <a:buChar char="ü"/>
            </a:pPr>
            <a:r>
              <a:rPr lang="ro-RO" sz="1600" dirty="0" smtClean="0"/>
              <a:t>cate </a:t>
            </a:r>
            <a:r>
              <a:rPr lang="ro-RO" sz="1600" dirty="0"/>
              <a:t>4 sedinte de informare / consiliere / orientare /mediere pe piata muncii per participant – implica orientarea spre alegerea unei meserii; stimularea procesului de cautare si obtinere a unui loc de </a:t>
            </a:r>
            <a:r>
              <a:rPr lang="ro-RO" sz="1600" dirty="0" smtClean="0"/>
              <a:t>munca;</a:t>
            </a:r>
            <a:endParaRPr lang="en-US" sz="1600" dirty="0" smtClean="0"/>
          </a:p>
          <a:p>
            <a:pPr marL="285750" indent="-285750" algn="just">
              <a:buFont typeface="Wingdings" panose="05000000000000000000" pitchFamily="2" charset="2"/>
              <a:buChar char="ü"/>
            </a:pPr>
            <a:r>
              <a:rPr lang="ro-RO" sz="1600" dirty="0" smtClean="0"/>
              <a:t>70 </a:t>
            </a:r>
            <a:r>
              <a:rPr lang="ro-RO" sz="1600" dirty="0"/>
              <a:t>tineri vor invata o meserie la locul de munca si vor obtine o calificare care le va permite ocuparea unui loc de munca; </a:t>
            </a:r>
            <a:endParaRPr lang="en-US" sz="1600" dirty="0" smtClean="0"/>
          </a:p>
          <a:p>
            <a:pPr marL="285750" indent="-285750" algn="just">
              <a:buFont typeface="Wingdings" panose="05000000000000000000" pitchFamily="2" charset="2"/>
              <a:buChar char="ü"/>
            </a:pPr>
            <a:r>
              <a:rPr lang="ro-RO" sz="1600" dirty="0" smtClean="0"/>
              <a:t>subventii </a:t>
            </a:r>
            <a:r>
              <a:rPr lang="ro-RO" sz="1600" dirty="0"/>
              <a:t>acordate angajatorilor pentru ucenici pentru o perioada de 12 </a:t>
            </a:r>
            <a:r>
              <a:rPr lang="ro-RO" sz="1600" dirty="0" smtClean="0"/>
              <a:t>luni;</a:t>
            </a:r>
            <a:endParaRPr lang="en-US" sz="1600" dirty="0" smtClean="0"/>
          </a:p>
          <a:p>
            <a:pPr marL="285750" indent="-285750" algn="just">
              <a:buFont typeface="Wingdings" panose="05000000000000000000" pitchFamily="2" charset="2"/>
              <a:buChar char="ü"/>
            </a:pPr>
            <a:r>
              <a:rPr lang="ro-RO" sz="1600" dirty="0" smtClean="0"/>
              <a:t>sprijinirea </a:t>
            </a:r>
            <a:r>
              <a:rPr lang="ro-RO" sz="1600" dirty="0"/>
              <a:t>in vederea obtinerii unei calificari a 500 membri GT, prin subventiile si pachetele de hrana zilnica oferite in cadrul programelor FPC; </a:t>
            </a:r>
            <a:endParaRPr lang="en-US" sz="1600" dirty="0" smtClean="0"/>
          </a:p>
          <a:p>
            <a:pPr marL="285750" indent="-285750" algn="just">
              <a:buFont typeface="Wingdings" panose="05000000000000000000" pitchFamily="2" charset="2"/>
              <a:buChar char="ü"/>
            </a:pPr>
            <a:r>
              <a:rPr lang="ro-RO" sz="1600" dirty="0" smtClean="0"/>
              <a:t>172 </a:t>
            </a:r>
            <a:r>
              <a:rPr lang="ro-RO" sz="1600" dirty="0"/>
              <a:t>locuri de munca create pentru membrii GT; </a:t>
            </a:r>
            <a:endParaRPr lang="en-US" sz="1600" dirty="0" smtClean="0"/>
          </a:p>
          <a:p>
            <a:pPr marL="285750" indent="-285750" algn="just">
              <a:buFont typeface="Wingdings" panose="05000000000000000000" pitchFamily="2" charset="2"/>
              <a:buChar char="ü"/>
            </a:pPr>
            <a:r>
              <a:rPr lang="ro-RO" sz="1600" dirty="0" smtClean="0"/>
              <a:t>sprijinirea </a:t>
            </a:r>
            <a:r>
              <a:rPr lang="ro-RO" sz="1600" dirty="0"/>
              <a:t>angajatorilor pentru crearea a 172 locuri de munca pentru membrii GT prin acordarea de subventii angajatorilor pe o perioada de 12 luni pt  persoanele </a:t>
            </a:r>
            <a:r>
              <a:rPr lang="ro-RO" sz="1600" dirty="0" smtClean="0"/>
              <a:t>angajate</a:t>
            </a:r>
            <a:endParaRPr lang="en-US" sz="1600" dirty="0" smtClean="0"/>
          </a:p>
          <a:p>
            <a:pPr marL="285750" indent="-285750" algn="just">
              <a:buFont typeface="Wingdings" panose="05000000000000000000" pitchFamily="2" charset="2"/>
              <a:buChar char="ü"/>
            </a:pPr>
            <a:r>
              <a:rPr lang="ro-RO" sz="1600" dirty="0" smtClean="0"/>
              <a:t>obtinerea </a:t>
            </a:r>
            <a:r>
              <a:rPr lang="ro-RO" sz="1600" dirty="0"/>
              <a:t>unei calificari duce la cesterea sanselor de ocupare, la obtinerea de venituri mai mari, la cresterea nivelului de trai, la dezvoltare personala a participantilor,  integrarea sociala si cresterea stimei de </a:t>
            </a:r>
            <a:r>
              <a:rPr lang="ro-RO" sz="1600" dirty="0" smtClean="0"/>
              <a:t>sine</a:t>
            </a:r>
            <a:r>
              <a:rPr lang="en-US" sz="1600" dirty="0" smtClean="0"/>
              <a:t>.</a:t>
            </a:r>
            <a:endParaRPr lang="ro-RO" sz="1600" dirty="0"/>
          </a:p>
        </p:txBody>
      </p:sp>
    </p:spTree>
    <p:extLst>
      <p:ext uri="{BB962C8B-B14F-4D97-AF65-F5344CB8AC3E}">
        <p14:creationId xmlns:p14="http://schemas.microsoft.com/office/powerpoint/2010/main" val="155214972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332656"/>
            <a:ext cx="8305800" cy="1143000"/>
          </a:xfrm>
        </p:spPr>
        <p:txBody>
          <a:bodyPr/>
          <a:lstStyle/>
          <a:p>
            <a:r>
              <a:rPr lang="en-US" dirty="0" err="1" smtClean="0"/>
              <a:t>Rezultate</a:t>
            </a:r>
            <a:r>
              <a:rPr lang="en-US" dirty="0" smtClean="0"/>
              <a:t> </a:t>
            </a:r>
            <a:r>
              <a:rPr lang="en-US" dirty="0" err="1" smtClean="0"/>
              <a:t>previzionate</a:t>
            </a:r>
            <a:endParaRPr lang="ro-RO" dirty="0"/>
          </a:p>
        </p:txBody>
      </p:sp>
      <p:sp>
        <p:nvSpPr>
          <p:cNvPr id="3" name="Rectangle 2"/>
          <p:cNvSpPr/>
          <p:nvPr/>
        </p:nvSpPr>
        <p:spPr>
          <a:xfrm>
            <a:off x="467544" y="1502688"/>
            <a:ext cx="8136904" cy="4247317"/>
          </a:xfrm>
          <a:prstGeom prst="rect">
            <a:avLst/>
          </a:prstGeom>
        </p:spPr>
        <p:txBody>
          <a:bodyPr wrap="square">
            <a:spAutoFit/>
          </a:bodyPr>
          <a:lstStyle/>
          <a:p>
            <a:r>
              <a:rPr lang="ro-RO" dirty="0"/>
              <a:t>R3- 20 participanti la curs de initiere in competente antreprenoriale, 20 membri ai grupului tinta asistati si consiliati pentru infiintarea unei afaceri si 20 micro-grant-uri oferite </a:t>
            </a:r>
          </a:p>
          <a:p>
            <a:r>
              <a:rPr lang="ro-RO" b="1" dirty="0" smtClean="0"/>
              <a:t>Imbunatatiri/beneficii </a:t>
            </a:r>
            <a:r>
              <a:rPr lang="ro-RO" b="1" dirty="0"/>
              <a:t>reale:</a:t>
            </a:r>
          </a:p>
          <a:p>
            <a:pPr marL="285750" indent="-285750" algn="just">
              <a:buFont typeface="Wingdings" panose="05000000000000000000" pitchFamily="2" charset="2"/>
              <a:buChar char="ü"/>
            </a:pPr>
            <a:r>
              <a:rPr lang="ro-RO" dirty="0" smtClean="0"/>
              <a:t>asistarea </a:t>
            </a:r>
            <a:r>
              <a:rPr lang="ro-RO" dirty="0"/>
              <a:t>a 20 membri ai grupului tinta in vederea infiintarii unei afaceri, inclusiv prin participarea  la curs de initiere in competente </a:t>
            </a:r>
            <a:r>
              <a:rPr lang="ro-RO" dirty="0" smtClean="0"/>
              <a:t>antreprenoriale;</a:t>
            </a:r>
            <a:endParaRPr lang="en-US" dirty="0" smtClean="0"/>
          </a:p>
          <a:p>
            <a:pPr marL="285750" indent="-285750" algn="just">
              <a:buFont typeface="Wingdings" panose="05000000000000000000" pitchFamily="2" charset="2"/>
              <a:buChar char="ü"/>
            </a:pPr>
            <a:r>
              <a:rPr lang="ro-RO" dirty="0" smtClean="0"/>
              <a:t>selectarea </a:t>
            </a:r>
            <a:r>
              <a:rPr lang="ro-RO" dirty="0"/>
              <a:t>a 20 planuri de afaceri in vederea initierii unei </a:t>
            </a:r>
            <a:r>
              <a:rPr lang="ro-RO" dirty="0" smtClean="0"/>
              <a:t>afaceri,</a:t>
            </a:r>
            <a:endParaRPr lang="en-US" dirty="0" smtClean="0"/>
          </a:p>
          <a:p>
            <a:pPr marL="285750" indent="-285750" algn="just">
              <a:buFont typeface="Wingdings" panose="05000000000000000000" pitchFamily="2" charset="2"/>
              <a:buChar char="ü"/>
            </a:pPr>
            <a:r>
              <a:rPr lang="ro-RO" dirty="0" smtClean="0"/>
              <a:t>sprijinirea </a:t>
            </a:r>
            <a:r>
              <a:rPr lang="ro-RO" dirty="0"/>
              <a:t>a  20 firme nou infiintate de catre membrii GT, prin acordarea de subventii (</a:t>
            </a:r>
            <a:r>
              <a:rPr lang="ro-RO" dirty="0" smtClean="0"/>
              <a:t>micro-grantu-uri)</a:t>
            </a:r>
            <a:endParaRPr lang="en-US" dirty="0" smtClean="0"/>
          </a:p>
          <a:p>
            <a:pPr marL="285750" indent="-285750" algn="just">
              <a:buFont typeface="Wingdings" panose="05000000000000000000" pitchFamily="2" charset="2"/>
              <a:buChar char="ü"/>
            </a:pPr>
            <a:r>
              <a:rPr lang="ro-RO" dirty="0" smtClean="0"/>
              <a:t>crearea </a:t>
            </a:r>
            <a:r>
              <a:rPr lang="ro-RO" dirty="0"/>
              <a:t>a cel putin unui loc de munca in cadrul unei firme nou </a:t>
            </a:r>
            <a:r>
              <a:rPr lang="ro-RO" dirty="0" smtClean="0"/>
              <a:t>infiintate;</a:t>
            </a:r>
            <a:endParaRPr lang="en-US" dirty="0" smtClean="0"/>
          </a:p>
          <a:p>
            <a:pPr marL="285750" indent="-285750" algn="just">
              <a:buFont typeface="Wingdings" panose="05000000000000000000" pitchFamily="2" charset="2"/>
              <a:buChar char="ü"/>
            </a:pPr>
            <a:r>
              <a:rPr lang="ro-RO" dirty="0" smtClean="0"/>
              <a:t>crearea </a:t>
            </a:r>
            <a:r>
              <a:rPr lang="ro-RO" dirty="0"/>
              <a:t>de noi companii va aduce plus valoare comunitatii marginalizate; </a:t>
            </a:r>
            <a:endParaRPr lang="en-US" dirty="0" smtClean="0"/>
          </a:p>
          <a:p>
            <a:pPr marL="285750" indent="-285750" algn="just">
              <a:buFont typeface="Wingdings" panose="05000000000000000000" pitchFamily="2" charset="2"/>
              <a:buChar char="ü"/>
            </a:pPr>
            <a:r>
              <a:rPr lang="ro-RO" dirty="0" smtClean="0"/>
              <a:t>dezvoltarea </a:t>
            </a:r>
            <a:r>
              <a:rPr lang="ro-RO" dirty="0"/>
              <a:t>unui microclimat antreprenorial </a:t>
            </a:r>
            <a:r>
              <a:rPr lang="ro-RO" dirty="0" smtClean="0"/>
              <a:t>local</a:t>
            </a:r>
            <a:endParaRPr lang="en-US" dirty="0" smtClean="0"/>
          </a:p>
          <a:p>
            <a:pPr marL="285750" indent="-285750" algn="just">
              <a:buFont typeface="Wingdings" panose="05000000000000000000" pitchFamily="2" charset="2"/>
              <a:buChar char="ü"/>
            </a:pPr>
            <a:r>
              <a:rPr lang="ro-RO" dirty="0" smtClean="0"/>
              <a:t>cresterea </a:t>
            </a:r>
            <a:r>
              <a:rPr lang="ro-RO" dirty="0"/>
              <a:t>nivelului de trai si imbunatatirea calitatii vietii atat la nivel de comunitate dar si individual prin obtinerea de venituri a persoanelor angajate in cele  20 firme infiintate</a:t>
            </a:r>
          </a:p>
        </p:txBody>
      </p:sp>
    </p:spTree>
    <p:extLst>
      <p:ext uri="{BB962C8B-B14F-4D97-AF65-F5344CB8AC3E}">
        <p14:creationId xmlns:p14="http://schemas.microsoft.com/office/powerpoint/2010/main" val="277464617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332656"/>
            <a:ext cx="8305800" cy="1143000"/>
          </a:xfrm>
        </p:spPr>
        <p:txBody>
          <a:bodyPr/>
          <a:lstStyle/>
          <a:p>
            <a:r>
              <a:rPr lang="en-US" dirty="0" err="1" smtClean="0"/>
              <a:t>Rezultate</a:t>
            </a:r>
            <a:r>
              <a:rPr lang="en-US" dirty="0" smtClean="0"/>
              <a:t> </a:t>
            </a:r>
            <a:r>
              <a:rPr lang="en-US" dirty="0" err="1" smtClean="0"/>
              <a:t>previzionate</a:t>
            </a:r>
            <a:endParaRPr lang="ro-RO" dirty="0"/>
          </a:p>
        </p:txBody>
      </p:sp>
      <p:sp>
        <p:nvSpPr>
          <p:cNvPr id="3" name="Rectangle 2"/>
          <p:cNvSpPr/>
          <p:nvPr/>
        </p:nvSpPr>
        <p:spPr>
          <a:xfrm>
            <a:off x="467544" y="1502688"/>
            <a:ext cx="8136904" cy="5632311"/>
          </a:xfrm>
          <a:prstGeom prst="rect">
            <a:avLst/>
          </a:prstGeom>
        </p:spPr>
        <p:txBody>
          <a:bodyPr wrap="square">
            <a:spAutoFit/>
          </a:bodyPr>
          <a:lstStyle/>
          <a:p>
            <a:pPr algn="just"/>
            <a:r>
              <a:rPr lang="ro-RO" sz="1600" dirty="0"/>
              <a:t>R4 - 3 tipuri de servicii oferite membrilor comunitatii marginalizate, 3 parteneriate cu societatea civila pentru prestarea de servicii in comunitate, 1 platforma online pentru incluziune sociala, 1 echipa mobila </a:t>
            </a:r>
          </a:p>
          <a:p>
            <a:r>
              <a:rPr lang="ro-RO" b="1" dirty="0" smtClean="0"/>
              <a:t>Imbunatatiri/beneficii </a:t>
            </a:r>
            <a:r>
              <a:rPr lang="ro-RO" b="1" dirty="0"/>
              <a:t>reale:</a:t>
            </a:r>
          </a:p>
          <a:p>
            <a:pPr marL="285750" indent="-285750" algn="just">
              <a:buFont typeface="Wingdings" panose="05000000000000000000" pitchFamily="2" charset="2"/>
              <a:buChar char="ü"/>
            </a:pPr>
            <a:r>
              <a:rPr lang="ro-RO" sz="1600" dirty="0" smtClean="0"/>
              <a:t>3 </a:t>
            </a:r>
            <a:r>
              <a:rPr lang="ro-RO" sz="1600" dirty="0"/>
              <a:t>parteneriate incheiate cu societatea civila pentru servicii medicale / sociale / medico-sociale </a:t>
            </a:r>
            <a:endParaRPr lang="en-US" sz="1600" dirty="0" smtClean="0"/>
          </a:p>
          <a:p>
            <a:pPr marL="285750" indent="-285750" algn="just">
              <a:buFont typeface="Wingdings" panose="05000000000000000000" pitchFamily="2" charset="2"/>
              <a:buChar char="ü"/>
            </a:pPr>
            <a:r>
              <a:rPr lang="ro-RO" sz="1600" dirty="0" smtClean="0"/>
              <a:t>imbunatatirea </a:t>
            </a:r>
            <a:r>
              <a:rPr lang="ro-RO" sz="1600" dirty="0"/>
              <a:t>calitatii vietii tuturor membrilor GT care vor beneficia de serviciile prestate in urma incheierii celor 3 parteneriate; </a:t>
            </a:r>
            <a:endParaRPr lang="en-US" sz="1600" dirty="0" smtClean="0"/>
          </a:p>
          <a:p>
            <a:pPr marL="285750" indent="-285750" algn="just">
              <a:buFont typeface="Wingdings" panose="05000000000000000000" pitchFamily="2" charset="2"/>
              <a:buChar char="ü"/>
            </a:pPr>
            <a:r>
              <a:rPr lang="ro-RO" sz="1600" dirty="0" smtClean="0"/>
              <a:t>dezvoltarea </a:t>
            </a:r>
            <a:r>
              <a:rPr lang="ro-RO" sz="1600" dirty="0"/>
              <a:t>serviciilor sociale / medicale / medico-sociale de care beneficiaza membrii GT, prin colaborarea cu alti furnizori de astfel de servicii cu care se vor incheia </a:t>
            </a:r>
            <a:r>
              <a:rPr lang="ro-RO" sz="1600" dirty="0" smtClean="0"/>
              <a:t>parteneriatele</a:t>
            </a:r>
            <a:endParaRPr lang="en-US" sz="1600" dirty="0" smtClean="0"/>
          </a:p>
          <a:p>
            <a:pPr marL="285750" indent="-285750" algn="just">
              <a:buFont typeface="Wingdings" panose="05000000000000000000" pitchFamily="2" charset="2"/>
              <a:buChar char="ü"/>
            </a:pPr>
            <a:r>
              <a:rPr lang="ro-RO" sz="1600" dirty="0" smtClean="0"/>
              <a:t>toti </a:t>
            </a:r>
            <a:r>
              <a:rPr lang="ro-RO" sz="1600" dirty="0"/>
              <a:t>membrii GT, respectiv 731 persoane, </a:t>
            </a:r>
            <a:r>
              <a:rPr lang="ro-RO" sz="1600" dirty="0" smtClean="0"/>
              <a:t>vor </a:t>
            </a:r>
            <a:r>
              <a:rPr lang="ro-RO" sz="1600" dirty="0"/>
              <a:t>beneficia de cele 3 servicii sprijinite in cadrul comunitatii marginalizate si vor fi informati cu privire la planificarea familiala, metode de preventie a aparitiei bolilor, prevenirea si combaterea violentei in familie, egalitatea de sanse si nediscriminarea, necesitatea implicarii active a femeilor pe piata muncii, integrarea in comunitate, prevenirea abandonarii copiilor de catre mamele singure sau de catre familiile cu foarte multi copii, metode si mijloace de crestere a calitatii vietii, igiena corporala, etc; </a:t>
            </a:r>
            <a:endParaRPr lang="en-US" sz="1600" dirty="0" smtClean="0"/>
          </a:p>
          <a:p>
            <a:pPr marL="285750" indent="-285750" algn="just">
              <a:buFont typeface="Wingdings" panose="05000000000000000000" pitchFamily="2" charset="2"/>
              <a:buChar char="ü"/>
            </a:pPr>
            <a:r>
              <a:rPr lang="ro-RO" sz="1600" dirty="0" smtClean="0"/>
              <a:t>toti </a:t>
            </a:r>
            <a:r>
              <a:rPr lang="ro-RO" sz="1600" dirty="0"/>
              <a:t>membrii grupului tinta vor primi in mod regulat pachete continand produse de igiena personala (de ex. sapun, pasta de dinti, periuta de dinti, etc.); </a:t>
            </a:r>
            <a:endParaRPr lang="en-US" sz="1600" dirty="0" smtClean="0"/>
          </a:p>
          <a:p>
            <a:pPr marL="285750" indent="-285750" algn="just">
              <a:buFont typeface="Wingdings" panose="05000000000000000000" pitchFamily="2" charset="2"/>
              <a:buChar char="ü"/>
            </a:pPr>
            <a:r>
              <a:rPr lang="ro-RO" sz="1600" dirty="0" smtClean="0"/>
              <a:t>platforma </a:t>
            </a:r>
            <a:r>
              <a:rPr lang="ro-RO" sz="1600" dirty="0"/>
              <a:t>online pentru incluziune sociala va face cunoscute problemele comunitatii marginalizate la nivel national</a:t>
            </a:r>
          </a:p>
        </p:txBody>
      </p:sp>
    </p:spTree>
    <p:extLst>
      <p:ext uri="{BB962C8B-B14F-4D97-AF65-F5344CB8AC3E}">
        <p14:creationId xmlns:p14="http://schemas.microsoft.com/office/powerpoint/2010/main" val="404080944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332656"/>
            <a:ext cx="8305800" cy="1143000"/>
          </a:xfrm>
        </p:spPr>
        <p:txBody>
          <a:bodyPr/>
          <a:lstStyle/>
          <a:p>
            <a:r>
              <a:rPr lang="en-US" dirty="0" err="1" smtClean="0"/>
              <a:t>Rezultate</a:t>
            </a:r>
            <a:r>
              <a:rPr lang="en-US" dirty="0" smtClean="0"/>
              <a:t> </a:t>
            </a:r>
            <a:r>
              <a:rPr lang="en-US" dirty="0" err="1" smtClean="0"/>
              <a:t>previzionate</a:t>
            </a:r>
            <a:endParaRPr lang="ro-RO" dirty="0"/>
          </a:p>
        </p:txBody>
      </p:sp>
      <p:sp>
        <p:nvSpPr>
          <p:cNvPr id="3" name="Rectangle 2"/>
          <p:cNvSpPr/>
          <p:nvPr/>
        </p:nvSpPr>
        <p:spPr>
          <a:xfrm>
            <a:off x="467544" y="1502688"/>
            <a:ext cx="8136904" cy="3139321"/>
          </a:xfrm>
          <a:prstGeom prst="rect">
            <a:avLst/>
          </a:prstGeom>
        </p:spPr>
        <p:txBody>
          <a:bodyPr wrap="square">
            <a:spAutoFit/>
          </a:bodyPr>
          <a:lstStyle/>
          <a:p>
            <a:pPr algn="just"/>
            <a:r>
              <a:rPr lang="ro-RO" dirty="0"/>
              <a:t>R5 - 29 locuinte reabilitate si 41 panouri fotovoltaice montate pentru asigurarea necesarului de energie in urma selectiei familiilor cu conditii precare de locuire</a:t>
            </a:r>
          </a:p>
          <a:p>
            <a:pPr algn="just"/>
            <a:r>
              <a:rPr lang="ro-RO" dirty="0"/>
              <a:t> </a:t>
            </a:r>
          </a:p>
          <a:p>
            <a:pPr algn="just"/>
            <a:r>
              <a:rPr lang="ro-RO" b="1" dirty="0"/>
              <a:t>Imbunatatiri/beneficii reale: </a:t>
            </a:r>
          </a:p>
          <a:p>
            <a:pPr marL="285750" indent="-285750" algn="just">
              <a:buFont typeface="Wingdings" panose="05000000000000000000" pitchFamily="2" charset="2"/>
              <a:buChar char="ü"/>
            </a:pPr>
            <a:r>
              <a:rPr lang="ro-RO" dirty="0" smtClean="0"/>
              <a:t>marirea </a:t>
            </a:r>
            <a:r>
              <a:rPr lang="ro-RO" dirty="0"/>
              <a:t>gradului de confort pentru mai multe familii cu membri din grupul </a:t>
            </a:r>
            <a:r>
              <a:rPr lang="ro-RO" dirty="0" smtClean="0"/>
              <a:t>tinta</a:t>
            </a:r>
            <a:endParaRPr lang="en-US" dirty="0" smtClean="0"/>
          </a:p>
          <a:p>
            <a:pPr marL="285750" indent="-285750" algn="just">
              <a:buFont typeface="Wingdings" panose="05000000000000000000" pitchFamily="2" charset="2"/>
              <a:buChar char="ü"/>
            </a:pPr>
            <a:r>
              <a:rPr lang="ro-RO" dirty="0" smtClean="0"/>
              <a:t>calitatea </a:t>
            </a:r>
            <a:r>
              <a:rPr lang="ro-RO" dirty="0"/>
              <a:t>vietii persoanelor si familiilor vizate este imbunatatita prin reabilitarea  a 29  de locuinte si prin montarea a 41 panouri </a:t>
            </a:r>
            <a:r>
              <a:rPr lang="ro-RO" dirty="0" smtClean="0"/>
              <a:t>fotovoltaice</a:t>
            </a:r>
            <a:endParaRPr lang="en-US" dirty="0" smtClean="0"/>
          </a:p>
          <a:p>
            <a:pPr marL="285750" indent="-285750" algn="just">
              <a:buFont typeface="Wingdings" panose="05000000000000000000" pitchFamily="2" charset="2"/>
              <a:buChar char="ü"/>
            </a:pPr>
            <a:r>
              <a:rPr lang="ro-RO" dirty="0" smtClean="0"/>
              <a:t>reducerea </a:t>
            </a:r>
            <a:r>
              <a:rPr lang="ro-RO" dirty="0"/>
              <a:t>costurilor cu energie consumata prin montarea de panouri voltaice care produc energie la standarde inalte si contribuie la dezvoltarea tehnologiilor energetice si eficientizarea utilizarii resurselor</a:t>
            </a:r>
          </a:p>
        </p:txBody>
      </p:sp>
    </p:spTree>
    <p:extLst>
      <p:ext uri="{BB962C8B-B14F-4D97-AF65-F5344CB8AC3E}">
        <p14:creationId xmlns:p14="http://schemas.microsoft.com/office/powerpoint/2010/main" val="19821614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332656"/>
            <a:ext cx="8305800" cy="1143000"/>
          </a:xfrm>
        </p:spPr>
        <p:txBody>
          <a:bodyPr/>
          <a:lstStyle/>
          <a:p>
            <a:r>
              <a:rPr lang="en-US" dirty="0" err="1" smtClean="0"/>
              <a:t>Rezultate</a:t>
            </a:r>
            <a:r>
              <a:rPr lang="en-US" dirty="0" smtClean="0"/>
              <a:t> </a:t>
            </a:r>
            <a:r>
              <a:rPr lang="en-US" dirty="0" err="1" smtClean="0"/>
              <a:t>previzionate</a:t>
            </a:r>
            <a:endParaRPr lang="ro-RO" dirty="0"/>
          </a:p>
        </p:txBody>
      </p:sp>
      <p:sp>
        <p:nvSpPr>
          <p:cNvPr id="3" name="Rectangle 2"/>
          <p:cNvSpPr/>
          <p:nvPr/>
        </p:nvSpPr>
        <p:spPr>
          <a:xfrm>
            <a:off x="467544" y="1502688"/>
            <a:ext cx="8136904" cy="2585323"/>
          </a:xfrm>
          <a:prstGeom prst="rect">
            <a:avLst/>
          </a:prstGeom>
        </p:spPr>
        <p:txBody>
          <a:bodyPr wrap="square">
            <a:spAutoFit/>
          </a:bodyPr>
          <a:lstStyle/>
          <a:p>
            <a:pPr algn="just"/>
            <a:r>
              <a:rPr lang="ro-RO" dirty="0"/>
              <a:t>R6- 590 persoane asistate juridic pentru reglementarea documentelor personale si de asistenta sociala</a:t>
            </a:r>
          </a:p>
          <a:p>
            <a:pPr algn="just"/>
            <a:r>
              <a:rPr lang="ro-RO" dirty="0"/>
              <a:t> </a:t>
            </a:r>
          </a:p>
          <a:p>
            <a:pPr algn="just"/>
            <a:r>
              <a:rPr lang="ro-RO" b="1" dirty="0"/>
              <a:t>Imbunatatiri/beneficii reale: </a:t>
            </a:r>
          </a:p>
          <a:p>
            <a:pPr marL="285750" indent="-285750" algn="just">
              <a:buFont typeface="Wingdings" panose="05000000000000000000" pitchFamily="2" charset="2"/>
              <a:buChar char="ü"/>
            </a:pPr>
            <a:r>
              <a:rPr lang="ro-RO" dirty="0" smtClean="0"/>
              <a:t>590 </a:t>
            </a:r>
            <a:r>
              <a:rPr lang="ro-RO" dirty="0"/>
              <a:t>membri ai GT vor beneficia de informare /consultanta / asistenta juridica in ceea ce priveste pasii legali necesari a fi realizati pentru obtinerea / reglementarea actelor personale (documente de identitate / proprietate / stare civila) si a celor de asistenta </a:t>
            </a:r>
            <a:r>
              <a:rPr lang="ro-RO" dirty="0" smtClean="0"/>
              <a:t>sociala</a:t>
            </a:r>
            <a:endParaRPr lang="en-US" dirty="0" smtClean="0"/>
          </a:p>
          <a:p>
            <a:pPr marL="285750" indent="-285750" algn="just">
              <a:buFont typeface="Wingdings" panose="05000000000000000000" pitchFamily="2" charset="2"/>
              <a:buChar char="ü"/>
            </a:pPr>
            <a:r>
              <a:rPr lang="ro-RO" dirty="0" smtClean="0"/>
              <a:t>Persoanele </a:t>
            </a:r>
            <a:r>
              <a:rPr lang="ro-RO" dirty="0"/>
              <a:t>vizate vor avea documente valabile ce pot fi utilizate in societate</a:t>
            </a:r>
          </a:p>
        </p:txBody>
      </p:sp>
    </p:spTree>
    <p:extLst>
      <p:ext uri="{BB962C8B-B14F-4D97-AF65-F5344CB8AC3E}">
        <p14:creationId xmlns:p14="http://schemas.microsoft.com/office/powerpoint/2010/main" val="231140198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692696"/>
            <a:ext cx="8305800" cy="1287016"/>
          </a:xfrm>
        </p:spPr>
        <p:txBody>
          <a:bodyPr>
            <a:normAutofit fontScale="90000"/>
          </a:bodyPr>
          <a:lstStyle/>
          <a:p>
            <a:pPr algn="ctr"/>
            <a:r>
              <a:rPr lang="ro-RO" b="1" dirty="0"/>
              <a:t>Obiectivul general al proiectului/Scopul </a:t>
            </a:r>
            <a:r>
              <a:rPr lang="ro-RO" b="1" dirty="0" smtClean="0"/>
              <a:t>proiectului</a:t>
            </a:r>
            <a:endParaRPr lang="ro-RO" dirty="0"/>
          </a:p>
        </p:txBody>
      </p:sp>
      <p:sp>
        <p:nvSpPr>
          <p:cNvPr id="3" name="Rectangle 2"/>
          <p:cNvSpPr/>
          <p:nvPr/>
        </p:nvSpPr>
        <p:spPr>
          <a:xfrm>
            <a:off x="827584" y="2636912"/>
            <a:ext cx="7992888" cy="3416320"/>
          </a:xfrm>
          <a:prstGeom prst="rect">
            <a:avLst/>
          </a:prstGeom>
        </p:spPr>
        <p:txBody>
          <a:bodyPr wrap="square">
            <a:spAutoFit/>
          </a:bodyPr>
          <a:lstStyle/>
          <a:p>
            <a:pPr algn="just"/>
            <a:r>
              <a:rPr lang="ro-RO" dirty="0"/>
              <a:t>Cresterea nivelului de trai si incluziune sociala a grupurilor vulnerabile din comunitatile marginalizate care includ cetateni de etnie roma prin masuri integrate de educatie pentru copii, calificare pentru adulti, integrare pe piata muncii, locuire, antreprenoriat si asistenta sociala si medicala. </a:t>
            </a:r>
          </a:p>
          <a:p>
            <a:pPr algn="just"/>
            <a:endParaRPr lang="en-US" dirty="0" smtClean="0"/>
          </a:p>
          <a:p>
            <a:pPr algn="just"/>
            <a:r>
              <a:rPr lang="ro-RO" dirty="0" smtClean="0"/>
              <a:t>Efectul </a:t>
            </a:r>
            <a:r>
              <a:rPr lang="ro-RO" dirty="0"/>
              <a:t>pozitiv pe termen lung al realizarii obiectivului general al proiectului este reducerea fenomenului de saracie generalizata, facilitand implementarea Pachetului Anti-Saracie, promovat de Guvernul Romaniei. </a:t>
            </a:r>
          </a:p>
          <a:p>
            <a:pPr algn="just"/>
            <a:endParaRPr lang="en-US" dirty="0" smtClean="0"/>
          </a:p>
          <a:p>
            <a:pPr algn="just"/>
            <a:r>
              <a:rPr lang="ro-RO" dirty="0" smtClean="0"/>
              <a:t>Proiectul </a:t>
            </a:r>
            <a:r>
              <a:rPr lang="ro-RO" dirty="0"/>
              <a:t>contribuie prin interventiile pe care le promoveaza la realizarea obiectivului specific 4.2. Reducerea numarului de persoane aflate in risc de saracie si excluziune sociala din comunitatile marginalizate (non-roma</a:t>
            </a:r>
            <a:r>
              <a:rPr lang="ro-RO" dirty="0" smtClean="0"/>
              <a:t>)</a:t>
            </a:r>
            <a:r>
              <a:rPr lang="en-US" dirty="0" smtClean="0"/>
              <a:t>.</a:t>
            </a:r>
            <a:r>
              <a:rPr lang="ro-RO" dirty="0" smtClean="0"/>
              <a:t> </a:t>
            </a:r>
            <a:endParaRPr lang="ro-RO" dirty="0"/>
          </a:p>
        </p:txBody>
      </p:sp>
    </p:spTree>
    <p:extLst>
      <p:ext uri="{BB962C8B-B14F-4D97-AF65-F5344CB8AC3E}">
        <p14:creationId xmlns:p14="http://schemas.microsoft.com/office/powerpoint/2010/main" val="382571536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332656"/>
            <a:ext cx="8305800" cy="1143000"/>
          </a:xfrm>
        </p:spPr>
        <p:txBody>
          <a:bodyPr/>
          <a:lstStyle/>
          <a:p>
            <a:r>
              <a:rPr lang="en-US" dirty="0" err="1" smtClean="0"/>
              <a:t>Rezultate</a:t>
            </a:r>
            <a:r>
              <a:rPr lang="en-US" dirty="0" smtClean="0"/>
              <a:t> </a:t>
            </a:r>
            <a:r>
              <a:rPr lang="en-US" dirty="0" err="1" smtClean="0"/>
              <a:t>previzionate</a:t>
            </a:r>
            <a:endParaRPr lang="ro-RO" dirty="0"/>
          </a:p>
        </p:txBody>
      </p:sp>
      <p:sp>
        <p:nvSpPr>
          <p:cNvPr id="3" name="Rectangle 2"/>
          <p:cNvSpPr/>
          <p:nvPr/>
        </p:nvSpPr>
        <p:spPr>
          <a:xfrm>
            <a:off x="467544" y="1502688"/>
            <a:ext cx="8136904" cy="4524315"/>
          </a:xfrm>
          <a:prstGeom prst="rect">
            <a:avLst/>
          </a:prstGeom>
        </p:spPr>
        <p:txBody>
          <a:bodyPr wrap="square">
            <a:spAutoFit/>
          </a:bodyPr>
          <a:lstStyle/>
          <a:p>
            <a:pPr algn="just"/>
            <a:r>
              <a:rPr lang="ro-RO" dirty="0"/>
              <a:t>R9 - 36 de luni de informare, publicitate si diseminare a rezultatelor proiectului, 2 conferinte (lansare/finalizare) proiect, 1 website proiect</a:t>
            </a:r>
          </a:p>
          <a:p>
            <a:pPr algn="just"/>
            <a:r>
              <a:rPr lang="ro-RO" dirty="0"/>
              <a:t> </a:t>
            </a:r>
          </a:p>
          <a:p>
            <a:pPr algn="just"/>
            <a:r>
              <a:rPr lang="ro-RO" b="1" dirty="0"/>
              <a:t>Imbunatatiri/beneficii reale: </a:t>
            </a:r>
          </a:p>
          <a:p>
            <a:pPr marL="285750" indent="-285750" algn="just">
              <a:buFont typeface="Wingdings" panose="05000000000000000000" pitchFamily="2" charset="2"/>
              <a:buChar char="ü"/>
            </a:pPr>
            <a:r>
              <a:rPr lang="ro-RO" dirty="0" smtClean="0"/>
              <a:t>1 </a:t>
            </a:r>
            <a:r>
              <a:rPr lang="ro-RO" dirty="0"/>
              <a:t>conferinta lansare proiect si 1 conferinta finalizare proiect, prin care vor fi informati cate 100 de participanti (membri ai GT) cu  privire la obiectivele proiectului, la grupul tinta vizat,  principalele activitati, beneficiile aduse de proiect comunitatii marginalizate, respectiv cu privire la rezultatele indeplinite </a:t>
            </a:r>
            <a:endParaRPr lang="en-US" dirty="0" smtClean="0"/>
          </a:p>
          <a:p>
            <a:pPr marL="285750" indent="-285750" algn="just">
              <a:buFont typeface="Wingdings" panose="05000000000000000000" pitchFamily="2" charset="2"/>
              <a:buChar char="ü"/>
            </a:pPr>
            <a:r>
              <a:rPr lang="ro-RO" dirty="0" smtClean="0"/>
              <a:t>Realizarea </a:t>
            </a:r>
            <a:r>
              <a:rPr lang="ro-RO" dirty="0"/>
              <a:t>materialelor publicitare pentru diseminare si informarea participantilor la cele 2 conferinte si diseminarea (200 ghiduri informative,  200 brosuri,  200 pliante,  200 afise,  200 mape, 200  pixuri,  200 bloc-notes, 3 roll-up, 1 </a:t>
            </a:r>
            <a:r>
              <a:rPr lang="ro-RO" dirty="0" smtClean="0"/>
              <a:t>banner)</a:t>
            </a:r>
            <a:endParaRPr lang="en-US" dirty="0" smtClean="0"/>
          </a:p>
          <a:p>
            <a:pPr marL="285750" indent="-285750" algn="just">
              <a:buFont typeface="Wingdings" panose="05000000000000000000" pitchFamily="2" charset="2"/>
              <a:buChar char="ü"/>
            </a:pPr>
            <a:r>
              <a:rPr lang="ro-RO" dirty="0" smtClean="0"/>
              <a:t>Realizarea </a:t>
            </a:r>
            <a:r>
              <a:rPr lang="ro-RO" dirty="0"/>
              <a:t>unui website de proiect prin intermediul caruia se vor transmite informatii relevante privind evolutia proiectului si desfasurarea principalelor evenimente in cadrul acestuia.</a:t>
            </a:r>
          </a:p>
        </p:txBody>
      </p:sp>
    </p:spTree>
    <p:extLst>
      <p:ext uri="{BB962C8B-B14F-4D97-AF65-F5344CB8AC3E}">
        <p14:creationId xmlns:p14="http://schemas.microsoft.com/office/powerpoint/2010/main" val="323800455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332656"/>
            <a:ext cx="8305800" cy="1080120"/>
          </a:xfrm>
        </p:spPr>
        <p:txBody>
          <a:bodyPr>
            <a:normAutofit/>
          </a:bodyPr>
          <a:lstStyle/>
          <a:p>
            <a:r>
              <a:rPr lang="en-US" sz="4000" b="1" dirty="0" err="1" smtClean="0"/>
              <a:t>Indicatorii</a:t>
            </a:r>
            <a:r>
              <a:rPr lang="en-US" sz="4000" b="1" dirty="0" smtClean="0"/>
              <a:t> de </a:t>
            </a:r>
            <a:r>
              <a:rPr lang="en-US" sz="4000" b="1" dirty="0" err="1" smtClean="0"/>
              <a:t>realizare</a:t>
            </a:r>
            <a:r>
              <a:rPr lang="en-US" sz="4000" b="1" dirty="0" smtClean="0"/>
              <a:t> </a:t>
            </a:r>
            <a:r>
              <a:rPr lang="en-US" sz="4000" b="1" dirty="0" err="1" smtClean="0"/>
              <a:t>ai</a:t>
            </a:r>
            <a:r>
              <a:rPr lang="en-US" sz="4000" b="1" dirty="0" smtClean="0"/>
              <a:t> </a:t>
            </a:r>
            <a:r>
              <a:rPr lang="en-US" sz="4000" b="1" dirty="0" err="1" smtClean="0"/>
              <a:t>proiectului</a:t>
            </a:r>
            <a:endParaRPr lang="ro-RO" sz="4000" b="1" dirty="0"/>
          </a:p>
        </p:txBody>
      </p:sp>
      <p:graphicFrame>
        <p:nvGraphicFramePr>
          <p:cNvPr id="5" name="Table 4"/>
          <p:cNvGraphicFramePr>
            <a:graphicFrameLocks noGrp="1"/>
          </p:cNvGraphicFramePr>
          <p:nvPr>
            <p:extLst>
              <p:ext uri="{D42A27DB-BD31-4B8C-83A1-F6EECF244321}">
                <p14:modId xmlns:p14="http://schemas.microsoft.com/office/powerpoint/2010/main" val="1606245152"/>
              </p:ext>
            </p:extLst>
          </p:nvPr>
        </p:nvGraphicFramePr>
        <p:xfrm>
          <a:off x="499759" y="1687354"/>
          <a:ext cx="8229600" cy="4383474"/>
        </p:xfrm>
        <a:graphic>
          <a:graphicData uri="http://schemas.openxmlformats.org/drawingml/2006/table">
            <a:tbl>
              <a:tblPr firstRow="1" firstCol="1" bandRow="1">
                <a:tableStyleId>{5C22544A-7EE6-4342-B048-85BDC9FD1C3A}</a:tableStyleId>
              </a:tblPr>
              <a:tblGrid>
                <a:gridCol w="7651882"/>
                <a:gridCol w="577718"/>
              </a:tblGrid>
              <a:tr h="0">
                <a:tc>
                  <a:txBody>
                    <a:bodyPr/>
                    <a:lstStyle/>
                    <a:p>
                      <a:pPr algn="l">
                        <a:lnSpc>
                          <a:spcPct val="107000"/>
                        </a:lnSpc>
                        <a:spcAft>
                          <a:spcPts val="0"/>
                        </a:spcAft>
                      </a:pPr>
                      <a:r>
                        <a:rPr lang="ro-RO" sz="1000">
                          <a:effectLst/>
                        </a:rPr>
                        <a:t>Persoane aflate in risc de saracie si excluziune sociala din comunitatile marginalizate care dobandesc o calificare la incetarea calitatii de participant</a:t>
                      </a:r>
                      <a:endParaRPr lang="ro-RO" sz="1200">
                        <a:effectLst/>
                        <a:latin typeface="Times New Roman"/>
                        <a:ea typeface="Times New Roman"/>
                        <a:cs typeface="Times New Roman"/>
                      </a:endParaRPr>
                    </a:p>
                  </a:txBody>
                  <a:tcPr marL="47625" marR="47625" marT="47625" marB="47625"/>
                </a:tc>
                <a:tc>
                  <a:txBody>
                    <a:bodyPr/>
                    <a:lstStyle/>
                    <a:p>
                      <a:pPr algn="l">
                        <a:lnSpc>
                          <a:spcPct val="107000"/>
                        </a:lnSpc>
                        <a:spcAft>
                          <a:spcPts val="0"/>
                        </a:spcAft>
                      </a:pPr>
                      <a:r>
                        <a:rPr lang="ro-RO" sz="1000">
                          <a:effectLst/>
                        </a:rPr>
                        <a:t>570</a:t>
                      </a:r>
                      <a:endParaRPr lang="ro-RO" sz="1200">
                        <a:effectLst/>
                        <a:latin typeface="Times New Roman"/>
                        <a:ea typeface="Times New Roman"/>
                        <a:cs typeface="Times New Roman"/>
                      </a:endParaRPr>
                    </a:p>
                  </a:txBody>
                  <a:tcPr marL="47625" marR="47625" marT="47625" marB="47625"/>
                </a:tc>
              </a:tr>
              <a:tr h="0">
                <a:tc>
                  <a:txBody>
                    <a:bodyPr/>
                    <a:lstStyle/>
                    <a:p>
                      <a:pPr algn="l">
                        <a:lnSpc>
                          <a:spcPct val="107000"/>
                        </a:lnSpc>
                        <a:spcAft>
                          <a:spcPts val="0"/>
                        </a:spcAft>
                      </a:pPr>
                      <a:r>
                        <a:rPr lang="ro-RO" sz="1000">
                          <a:effectLst/>
                        </a:rPr>
                        <a:t>Persoane aflate in risc de saracie si excluziune sociala din comunitatile marginalizate care dobandesc o calificare la incetarea calitatii de participant, din care: - Din zona rurala</a:t>
                      </a:r>
                      <a:endParaRPr lang="ro-RO" sz="1200">
                        <a:effectLst/>
                        <a:latin typeface="Times New Roman"/>
                        <a:ea typeface="Times New Roman"/>
                        <a:cs typeface="Times New Roman"/>
                      </a:endParaRPr>
                    </a:p>
                  </a:txBody>
                  <a:tcPr marL="47625" marR="47625" marT="47625" marB="47625"/>
                </a:tc>
                <a:tc>
                  <a:txBody>
                    <a:bodyPr/>
                    <a:lstStyle/>
                    <a:p>
                      <a:pPr algn="l">
                        <a:lnSpc>
                          <a:spcPct val="107000"/>
                        </a:lnSpc>
                        <a:spcAft>
                          <a:spcPts val="0"/>
                        </a:spcAft>
                      </a:pPr>
                      <a:r>
                        <a:rPr lang="ro-RO" sz="1000">
                          <a:effectLst/>
                        </a:rPr>
                        <a:t>570</a:t>
                      </a:r>
                      <a:endParaRPr lang="ro-RO" sz="1200">
                        <a:effectLst/>
                        <a:latin typeface="Times New Roman"/>
                        <a:ea typeface="Times New Roman"/>
                        <a:cs typeface="Times New Roman"/>
                      </a:endParaRPr>
                    </a:p>
                  </a:txBody>
                  <a:tcPr marL="47625" marR="47625" marT="47625" marB="47625"/>
                </a:tc>
              </a:tr>
              <a:tr h="0">
                <a:tc>
                  <a:txBody>
                    <a:bodyPr/>
                    <a:lstStyle/>
                    <a:p>
                      <a:pPr algn="l">
                        <a:lnSpc>
                          <a:spcPct val="107000"/>
                        </a:lnSpc>
                        <a:spcAft>
                          <a:spcPts val="0"/>
                        </a:spcAft>
                      </a:pPr>
                      <a:r>
                        <a:rPr lang="ro-RO" sz="1000">
                          <a:effectLst/>
                        </a:rPr>
                        <a:t>Persoane aflate in risc de saracie si excluziune sociala din comunitatile marginalizate care dobandesc o calificare la incetarea calitatii de participant, din care: - Roma</a:t>
                      </a:r>
                      <a:endParaRPr lang="ro-RO" sz="1200">
                        <a:effectLst/>
                        <a:latin typeface="Times New Roman"/>
                        <a:ea typeface="Times New Roman"/>
                        <a:cs typeface="Times New Roman"/>
                      </a:endParaRPr>
                    </a:p>
                  </a:txBody>
                  <a:tcPr marL="47625" marR="47625" marT="47625" marB="47625"/>
                </a:tc>
                <a:tc>
                  <a:txBody>
                    <a:bodyPr/>
                    <a:lstStyle/>
                    <a:p>
                      <a:pPr algn="l">
                        <a:lnSpc>
                          <a:spcPct val="107000"/>
                        </a:lnSpc>
                        <a:spcAft>
                          <a:spcPts val="0"/>
                        </a:spcAft>
                      </a:pPr>
                      <a:r>
                        <a:rPr lang="ro-RO" sz="1000">
                          <a:effectLst/>
                        </a:rPr>
                        <a:t>91</a:t>
                      </a:r>
                      <a:endParaRPr lang="ro-RO" sz="1200">
                        <a:effectLst/>
                        <a:latin typeface="Times New Roman"/>
                        <a:ea typeface="Times New Roman"/>
                        <a:cs typeface="Times New Roman"/>
                      </a:endParaRPr>
                    </a:p>
                  </a:txBody>
                  <a:tcPr marL="47625" marR="47625" marT="47625" marB="47625"/>
                </a:tc>
              </a:tr>
              <a:tr h="0">
                <a:tc>
                  <a:txBody>
                    <a:bodyPr/>
                    <a:lstStyle/>
                    <a:p>
                      <a:pPr algn="l">
                        <a:lnSpc>
                          <a:spcPct val="107000"/>
                        </a:lnSpc>
                        <a:spcAft>
                          <a:spcPts val="0"/>
                        </a:spcAft>
                      </a:pPr>
                      <a:r>
                        <a:rPr lang="ro-RO" sz="1000">
                          <a:effectLst/>
                        </a:rPr>
                        <a:t>Persoane aflate in risc de saracie si excluziune sociala din comunitatile marginalizate care au un loc de munca, inclusiv cele care desfasoara o activitate independenta, la incetarea calitatii de participant</a:t>
                      </a:r>
                      <a:endParaRPr lang="ro-RO" sz="1200">
                        <a:effectLst/>
                        <a:latin typeface="Times New Roman"/>
                        <a:ea typeface="Times New Roman"/>
                        <a:cs typeface="Times New Roman"/>
                      </a:endParaRPr>
                    </a:p>
                  </a:txBody>
                  <a:tcPr marL="47625" marR="47625" marT="47625" marB="47625"/>
                </a:tc>
                <a:tc>
                  <a:txBody>
                    <a:bodyPr/>
                    <a:lstStyle/>
                    <a:p>
                      <a:pPr algn="l">
                        <a:lnSpc>
                          <a:spcPct val="107000"/>
                        </a:lnSpc>
                        <a:spcAft>
                          <a:spcPts val="0"/>
                        </a:spcAft>
                      </a:pPr>
                      <a:r>
                        <a:rPr lang="ro-RO" sz="1000">
                          <a:effectLst/>
                        </a:rPr>
                        <a:t>172</a:t>
                      </a:r>
                      <a:endParaRPr lang="ro-RO" sz="1200">
                        <a:effectLst/>
                        <a:latin typeface="Times New Roman"/>
                        <a:ea typeface="Times New Roman"/>
                        <a:cs typeface="Times New Roman"/>
                      </a:endParaRPr>
                    </a:p>
                  </a:txBody>
                  <a:tcPr marL="47625" marR="47625" marT="47625" marB="47625"/>
                </a:tc>
              </a:tr>
              <a:tr h="0">
                <a:tc>
                  <a:txBody>
                    <a:bodyPr/>
                    <a:lstStyle/>
                    <a:p>
                      <a:pPr algn="l">
                        <a:lnSpc>
                          <a:spcPct val="107000"/>
                        </a:lnSpc>
                        <a:spcAft>
                          <a:spcPts val="0"/>
                        </a:spcAft>
                      </a:pPr>
                      <a:r>
                        <a:rPr lang="ro-RO" sz="1000">
                          <a:effectLst/>
                        </a:rPr>
                        <a:t>Persoane aflate in risc de saracie si excluziune sociala din comunitatile marginalizate care au un loc de munca, inclusiv cele care desfasoara o activitate independenta, la incetarea calitatii de participant, din care: - Din zona rurala</a:t>
                      </a:r>
                      <a:endParaRPr lang="ro-RO" sz="1200">
                        <a:effectLst/>
                        <a:latin typeface="Times New Roman"/>
                        <a:ea typeface="Times New Roman"/>
                        <a:cs typeface="Times New Roman"/>
                      </a:endParaRPr>
                    </a:p>
                  </a:txBody>
                  <a:tcPr marL="47625" marR="47625" marT="47625" marB="47625"/>
                </a:tc>
                <a:tc>
                  <a:txBody>
                    <a:bodyPr/>
                    <a:lstStyle/>
                    <a:p>
                      <a:pPr algn="l">
                        <a:lnSpc>
                          <a:spcPct val="107000"/>
                        </a:lnSpc>
                        <a:spcAft>
                          <a:spcPts val="0"/>
                        </a:spcAft>
                      </a:pPr>
                      <a:r>
                        <a:rPr lang="ro-RO" sz="1000">
                          <a:effectLst/>
                        </a:rPr>
                        <a:t>172</a:t>
                      </a:r>
                      <a:endParaRPr lang="ro-RO" sz="1200">
                        <a:effectLst/>
                        <a:latin typeface="Times New Roman"/>
                        <a:ea typeface="Times New Roman"/>
                        <a:cs typeface="Times New Roman"/>
                      </a:endParaRPr>
                    </a:p>
                  </a:txBody>
                  <a:tcPr marL="47625" marR="47625" marT="47625" marB="47625"/>
                </a:tc>
              </a:tr>
              <a:tr h="0">
                <a:tc>
                  <a:txBody>
                    <a:bodyPr/>
                    <a:lstStyle/>
                    <a:p>
                      <a:pPr algn="l">
                        <a:lnSpc>
                          <a:spcPct val="107000"/>
                        </a:lnSpc>
                        <a:spcAft>
                          <a:spcPts val="0"/>
                        </a:spcAft>
                      </a:pPr>
                      <a:r>
                        <a:rPr lang="ro-RO" sz="1000">
                          <a:effectLst/>
                        </a:rPr>
                        <a:t>Persoane aflate in risc de saracie si excluziune sociala din comunitatile marginalizate care au un loc de munca, inclusiv cele care desfasoara o activitate independenta, la incetarea calitatii de participant, din care: - Roma</a:t>
                      </a:r>
                      <a:endParaRPr lang="ro-RO" sz="1200">
                        <a:effectLst/>
                        <a:latin typeface="Times New Roman"/>
                        <a:ea typeface="Times New Roman"/>
                        <a:cs typeface="Times New Roman"/>
                      </a:endParaRPr>
                    </a:p>
                  </a:txBody>
                  <a:tcPr marL="47625" marR="47625" marT="47625" marB="47625"/>
                </a:tc>
                <a:tc>
                  <a:txBody>
                    <a:bodyPr/>
                    <a:lstStyle/>
                    <a:p>
                      <a:pPr algn="l">
                        <a:lnSpc>
                          <a:spcPct val="107000"/>
                        </a:lnSpc>
                        <a:spcAft>
                          <a:spcPts val="0"/>
                        </a:spcAft>
                      </a:pPr>
                      <a:r>
                        <a:rPr lang="ro-RO" sz="1000">
                          <a:effectLst/>
                        </a:rPr>
                        <a:t>28</a:t>
                      </a:r>
                      <a:endParaRPr lang="ro-RO" sz="1200">
                        <a:effectLst/>
                        <a:latin typeface="Times New Roman"/>
                        <a:ea typeface="Times New Roman"/>
                        <a:cs typeface="Times New Roman"/>
                      </a:endParaRPr>
                    </a:p>
                  </a:txBody>
                  <a:tcPr marL="47625" marR="47625" marT="47625" marB="47625"/>
                </a:tc>
              </a:tr>
              <a:tr h="0">
                <a:tc>
                  <a:txBody>
                    <a:bodyPr/>
                    <a:lstStyle/>
                    <a:p>
                      <a:pPr algn="l">
                        <a:lnSpc>
                          <a:spcPct val="107000"/>
                        </a:lnSpc>
                        <a:spcAft>
                          <a:spcPts val="0"/>
                        </a:spcAft>
                      </a:pPr>
                      <a:r>
                        <a:rPr lang="ro-RO" sz="1000">
                          <a:effectLst/>
                        </a:rPr>
                        <a:t>Servicii functionale oferite la nivelul comunitatilor marginalizate aflate in risc de saracie si excluziune sociala</a:t>
                      </a:r>
                      <a:endParaRPr lang="ro-RO" sz="1200">
                        <a:effectLst/>
                        <a:latin typeface="Times New Roman"/>
                        <a:ea typeface="Times New Roman"/>
                        <a:cs typeface="Times New Roman"/>
                      </a:endParaRPr>
                    </a:p>
                  </a:txBody>
                  <a:tcPr marL="47625" marR="47625" marT="47625" marB="47625"/>
                </a:tc>
                <a:tc>
                  <a:txBody>
                    <a:bodyPr/>
                    <a:lstStyle/>
                    <a:p>
                      <a:pPr algn="l">
                        <a:lnSpc>
                          <a:spcPct val="107000"/>
                        </a:lnSpc>
                        <a:spcAft>
                          <a:spcPts val="0"/>
                        </a:spcAft>
                      </a:pPr>
                      <a:r>
                        <a:rPr lang="ro-RO" sz="1000">
                          <a:effectLst/>
                        </a:rPr>
                        <a:t>3</a:t>
                      </a:r>
                      <a:endParaRPr lang="ro-RO" sz="1200">
                        <a:effectLst/>
                        <a:latin typeface="Times New Roman"/>
                        <a:ea typeface="Times New Roman"/>
                        <a:cs typeface="Times New Roman"/>
                      </a:endParaRPr>
                    </a:p>
                  </a:txBody>
                  <a:tcPr marL="47625" marR="47625" marT="47625" marB="47625"/>
                </a:tc>
              </a:tr>
              <a:tr h="0">
                <a:tc>
                  <a:txBody>
                    <a:bodyPr/>
                    <a:lstStyle/>
                    <a:p>
                      <a:pPr algn="l">
                        <a:lnSpc>
                          <a:spcPct val="107000"/>
                        </a:lnSpc>
                        <a:spcAft>
                          <a:spcPts val="0"/>
                        </a:spcAft>
                      </a:pPr>
                      <a:r>
                        <a:rPr lang="ro-RO" sz="1000">
                          <a:effectLst/>
                        </a:rPr>
                        <a:t>Servicii functionale oferite la nivelul comunitatilor marginalizate aflate in risc de saracie si excluziune sociala, din care: - Din zona rurala</a:t>
                      </a:r>
                      <a:endParaRPr lang="ro-RO" sz="1200">
                        <a:effectLst/>
                        <a:latin typeface="Times New Roman"/>
                        <a:ea typeface="Times New Roman"/>
                        <a:cs typeface="Times New Roman"/>
                      </a:endParaRPr>
                    </a:p>
                  </a:txBody>
                  <a:tcPr marL="47625" marR="47625" marT="47625" marB="47625"/>
                </a:tc>
                <a:tc>
                  <a:txBody>
                    <a:bodyPr/>
                    <a:lstStyle/>
                    <a:p>
                      <a:pPr algn="l">
                        <a:lnSpc>
                          <a:spcPct val="107000"/>
                        </a:lnSpc>
                        <a:spcAft>
                          <a:spcPts val="0"/>
                        </a:spcAft>
                      </a:pPr>
                      <a:r>
                        <a:rPr lang="ro-RO" sz="1000">
                          <a:effectLst/>
                        </a:rPr>
                        <a:t>3</a:t>
                      </a:r>
                      <a:endParaRPr lang="ro-RO" sz="1200">
                        <a:effectLst/>
                        <a:latin typeface="Times New Roman"/>
                        <a:ea typeface="Times New Roman"/>
                        <a:cs typeface="Times New Roman"/>
                      </a:endParaRPr>
                    </a:p>
                  </a:txBody>
                  <a:tcPr marL="47625" marR="47625" marT="47625" marB="47625"/>
                </a:tc>
              </a:tr>
              <a:tr h="0">
                <a:tc>
                  <a:txBody>
                    <a:bodyPr/>
                    <a:lstStyle/>
                    <a:p>
                      <a:pPr algn="l">
                        <a:lnSpc>
                          <a:spcPct val="107000"/>
                        </a:lnSpc>
                        <a:spcAft>
                          <a:spcPts val="0"/>
                        </a:spcAft>
                      </a:pPr>
                      <a:r>
                        <a:rPr lang="ro-RO" sz="1000">
                          <a:effectLst/>
                        </a:rPr>
                        <a:t>Servicii functionale oferite la nivelul comunitatilor marginalizate aflate in risc de saracie si excluziune sociala, din care: - Servicii medicale</a:t>
                      </a:r>
                      <a:endParaRPr lang="ro-RO" sz="1200">
                        <a:effectLst/>
                        <a:latin typeface="Times New Roman"/>
                        <a:ea typeface="Times New Roman"/>
                        <a:cs typeface="Times New Roman"/>
                      </a:endParaRPr>
                    </a:p>
                  </a:txBody>
                  <a:tcPr marL="47625" marR="47625" marT="47625" marB="47625"/>
                </a:tc>
                <a:tc>
                  <a:txBody>
                    <a:bodyPr/>
                    <a:lstStyle/>
                    <a:p>
                      <a:pPr algn="l">
                        <a:lnSpc>
                          <a:spcPct val="107000"/>
                        </a:lnSpc>
                        <a:spcAft>
                          <a:spcPts val="0"/>
                        </a:spcAft>
                      </a:pPr>
                      <a:r>
                        <a:rPr lang="ro-RO" sz="1000">
                          <a:effectLst/>
                        </a:rPr>
                        <a:t>1</a:t>
                      </a:r>
                      <a:endParaRPr lang="ro-RO" sz="1200">
                        <a:effectLst/>
                        <a:latin typeface="Times New Roman"/>
                        <a:ea typeface="Times New Roman"/>
                        <a:cs typeface="Times New Roman"/>
                      </a:endParaRPr>
                    </a:p>
                  </a:txBody>
                  <a:tcPr marL="47625" marR="47625" marT="47625" marB="47625"/>
                </a:tc>
              </a:tr>
              <a:tr h="0">
                <a:tc>
                  <a:txBody>
                    <a:bodyPr/>
                    <a:lstStyle/>
                    <a:p>
                      <a:pPr algn="l">
                        <a:lnSpc>
                          <a:spcPct val="107000"/>
                        </a:lnSpc>
                        <a:spcAft>
                          <a:spcPts val="0"/>
                        </a:spcAft>
                      </a:pPr>
                      <a:r>
                        <a:rPr lang="ro-RO" sz="1000">
                          <a:effectLst/>
                        </a:rPr>
                        <a:t>Servicii functionale oferite la nivelul comunitatilor marginalizate aflate in risc de saracie si excluziune sociala, din care: - Servicii sociale</a:t>
                      </a:r>
                      <a:endParaRPr lang="ro-RO" sz="1200">
                        <a:effectLst/>
                        <a:latin typeface="Times New Roman"/>
                        <a:ea typeface="Times New Roman"/>
                        <a:cs typeface="Times New Roman"/>
                      </a:endParaRPr>
                    </a:p>
                  </a:txBody>
                  <a:tcPr marL="47625" marR="47625" marT="47625" marB="47625"/>
                </a:tc>
                <a:tc>
                  <a:txBody>
                    <a:bodyPr/>
                    <a:lstStyle/>
                    <a:p>
                      <a:pPr algn="l">
                        <a:lnSpc>
                          <a:spcPct val="107000"/>
                        </a:lnSpc>
                        <a:spcAft>
                          <a:spcPts val="0"/>
                        </a:spcAft>
                      </a:pPr>
                      <a:r>
                        <a:rPr lang="ro-RO" sz="1000">
                          <a:effectLst/>
                        </a:rPr>
                        <a:t>1</a:t>
                      </a:r>
                      <a:endParaRPr lang="ro-RO" sz="1200">
                        <a:effectLst/>
                        <a:latin typeface="Times New Roman"/>
                        <a:ea typeface="Times New Roman"/>
                        <a:cs typeface="Times New Roman"/>
                      </a:endParaRPr>
                    </a:p>
                  </a:txBody>
                  <a:tcPr marL="47625" marR="47625" marT="47625" marB="47625"/>
                </a:tc>
              </a:tr>
              <a:tr h="0">
                <a:tc>
                  <a:txBody>
                    <a:bodyPr/>
                    <a:lstStyle/>
                    <a:p>
                      <a:pPr algn="l">
                        <a:lnSpc>
                          <a:spcPct val="107000"/>
                        </a:lnSpc>
                        <a:spcAft>
                          <a:spcPts val="0"/>
                        </a:spcAft>
                      </a:pPr>
                      <a:r>
                        <a:rPr lang="ro-RO" sz="1000">
                          <a:effectLst/>
                        </a:rPr>
                        <a:t>Servicii functionale oferite la nivelul comunitatilor marginalizate aflate in risc de saracie si excluziune sociala, din care: - Servicii socio-medicale</a:t>
                      </a:r>
                      <a:endParaRPr lang="ro-RO" sz="1200">
                        <a:effectLst/>
                        <a:latin typeface="Times New Roman"/>
                        <a:ea typeface="Times New Roman"/>
                        <a:cs typeface="Times New Roman"/>
                      </a:endParaRPr>
                    </a:p>
                  </a:txBody>
                  <a:tcPr marL="47625" marR="47625" marT="47625" marB="47625"/>
                </a:tc>
                <a:tc>
                  <a:txBody>
                    <a:bodyPr/>
                    <a:lstStyle/>
                    <a:p>
                      <a:pPr algn="l">
                        <a:lnSpc>
                          <a:spcPct val="107000"/>
                        </a:lnSpc>
                        <a:spcAft>
                          <a:spcPts val="0"/>
                        </a:spcAft>
                      </a:pPr>
                      <a:r>
                        <a:rPr lang="ro-RO" sz="1000" dirty="0">
                          <a:effectLst/>
                        </a:rPr>
                        <a:t>1</a:t>
                      </a:r>
                      <a:endParaRPr lang="ro-RO" sz="1200" dirty="0">
                        <a:effectLst/>
                        <a:latin typeface="Times New Roman"/>
                        <a:ea typeface="Times New Roman"/>
                        <a:cs typeface="Times New Roman"/>
                      </a:endParaRPr>
                    </a:p>
                  </a:txBody>
                  <a:tcPr marL="47625" marR="47625" marT="47625" marB="47625"/>
                </a:tc>
              </a:tr>
            </a:tbl>
          </a:graphicData>
        </a:graphic>
      </p:graphicFrame>
    </p:spTree>
    <p:extLst>
      <p:ext uri="{BB962C8B-B14F-4D97-AF65-F5344CB8AC3E}">
        <p14:creationId xmlns:p14="http://schemas.microsoft.com/office/powerpoint/2010/main" val="407616899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332656"/>
            <a:ext cx="8305800" cy="1080120"/>
          </a:xfrm>
        </p:spPr>
        <p:txBody>
          <a:bodyPr>
            <a:normAutofit/>
          </a:bodyPr>
          <a:lstStyle/>
          <a:p>
            <a:r>
              <a:rPr lang="en-US" sz="4000" b="1" dirty="0" err="1" smtClean="0"/>
              <a:t>Indicatorii</a:t>
            </a:r>
            <a:r>
              <a:rPr lang="en-US" sz="4000" b="1" dirty="0" smtClean="0"/>
              <a:t> de </a:t>
            </a:r>
            <a:r>
              <a:rPr lang="en-US" sz="4000" b="1" dirty="0" err="1" smtClean="0"/>
              <a:t>realizare</a:t>
            </a:r>
            <a:r>
              <a:rPr lang="en-US" sz="4000" b="1" dirty="0" smtClean="0"/>
              <a:t> </a:t>
            </a:r>
            <a:r>
              <a:rPr lang="en-US" sz="4000" b="1" dirty="0" err="1" smtClean="0"/>
              <a:t>ai</a:t>
            </a:r>
            <a:r>
              <a:rPr lang="en-US" sz="4000" b="1" dirty="0" smtClean="0"/>
              <a:t> </a:t>
            </a:r>
            <a:r>
              <a:rPr lang="en-US" sz="4000" b="1" dirty="0" err="1" smtClean="0"/>
              <a:t>proiectului</a:t>
            </a:r>
            <a:endParaRPr lang="ro-RO" sz="4000" b="1" dirty="0"/>
          </a:p>
        </p:txBody>
      </p:sp>
      <p:sp>
        <p:nvSpPr>
          <p:cNvPr id="3" name="Rectangle 2"/>
          <p:cNvSpPr/>
          <p:nvPr/>
        </p:nvSpPr>
        <p:spPr>
          <a:xfrm>
            <a:off x="467544" y="1502688"/>
            <a:ext cx="8136904" cy="369332"/>
          </a:xfrm>
          <a:prstGeom prst="rect">
            <a:avLst/>
          </a:prstGeom>
        </p:spPr>
        <p:txBody>
          <a:bodyPr wrap="square">
            <a:spAutoFit/>
          </a:bodyPr>
          <a:lstStyle/>
          <a:p>
            <a:pPr algn="just"/>
            <a:endParaRPr lang="ro-RO" dirty="0"/>
          </a:p>
        </p:txBody>
      </p:sp>
      <p:graphicFrame>
        <p:nvGraphicFramePr>
          <p:cNvPr id="4" name="Table 3"/>
          <p:cNvGraphicFramePr>
            <a:graphicFrameLocks noGrp="1"/>
          </p:cNvGraphicFramePr>
          <p:nvPr>
            <p:extLst>
              <p:ext uri="{D42A27DB-BD31-4B8C-83A1-F6EECF244321}">
                <p14:modId xmlns:p14="http://schemas.microsoft.com/office/powerpoint/2010/main" val="1914559208"/>
              </p:ext>
            </p:extLst>
          </p:nvPr>
        </p:nvGraphicFramePr>
        <p:xfrm>
          <a:off x="539552" y="1687354"/>
          <a:ext cx="7755575" cy="3807084"/>
        </p:xfrm>
        <a:graphic>
          <a:graphicData uri="http://schemas.openxmlformats.org/drawingml/2006/table">
            <a:tbl>
              <a:tblPr firstRow="1" firstCol="1" bandRow="1">
                <a:tableStyleId>{5C22544A-7EE6-4342-B048-85BDC9FD1C3A}</a:tableStyleId>
              </a:tblPr>
              <a:tblGrid>
                <a:gridCol w="7204929"/>
                <a:gridCol w="550646"/>
              </a:tblGrid>
              <a:tr h="0">
                <a:tc>
                  <a:txBody>
                    <a:bodyPr/>
                    <a:lstStyle/>
                    <a:p>
                      <a:pPr>
                        <a:lnSpc>
                          <a:spcPct val="107000"/>
                        </a:lnSpc>
                        <a:spcAft>
                          <a:spcPts val="0"/>
                        </a:spcAft>
                      </a:pPr>
                      <a:r>
                        <a:rPr lang="ro-RO" sz="1000">
                          <a:effectLst/>
                        </a:rPr>
                        <a:t>Persoane aflate in risc de saracie si excluziune sociala din comunitatile marginalizate care beneficiaza de servicii integrate</a:t>
                      </a:r>
                      <a:endParaRPr lang="ro-RO" sz="1200">
                        <a:effectLst/>
                        <a:latin typeface="Times New Roman"/>
                        <a:ea typeface="Times New Roman"/>
                        <a:cs typeface="Times New Roman"/>
                      </a:endParaRPr>
                    </a:p>
                  </a:txBody>
                  <a:tcPr marL="47625" marR="47625" marT="47625" marB="47625"/>
                </a:tc>
                <a:tc>
                  <a:txBody>
                    <a:bodyPr/>
                    <a:lstStyle/>
                    <a:p>
                      <a:pPr>
                        <a:lnSpc>
                          <a:spcPct val="107000"/>
                        </a:lnSpc>
                        <a:spcAft>
                          <a:spcPts val="0"/>
                        </a:spcAft>
                      </a:pPr>
                      <a:r>
                        <a:rPr lang="ro-RO" sz="1000">
                          <a:effectLst/>
                        </a:rPr>
                        <a:t>731</a:t>
                      </a:r>
                      <a:endParaRPr lang="ro-RO" sz="1200">
                        <a:effectLst/>
                        <a:latin typeface="Times New Roman"/>
                        <a:ea typeface="Times New Roman"/>
                        <a:cs typeface="Times New Roman"/>
                      </a:endParaRPr>
                    </a:p>
                  </a:txBody>
                  <a:tcPr marL="47625" marR="47625" marT="47625" marB="47625"/>
                </a:tc>
              </a:tr>
              <a:tr h="0">
                <a:tc>
                  <a:txBody>
                    <a:bodyPr/>
                    <a:lstStyle/>
                    <a:p>
                      <a:pPr>
                        <a:lnSpc>
                          <a:spcPct val="107000"/>
                        </a:lnSpc>
                        <a:spcAft>
                          <a:spcPts val="0"/>
                        </a:spcAft>
                      </a:pPr>
                      <a:r>
                        <a:rPr lang="ro-RO" sz="1000">
                          <a:effectLst/>
                        </a:rPr>
                        <a:t>Persoane aflate in risc de saracie si excluziune sociala din comunitatile marginalizate care beneficiaza de servicii integrate, din care: - Din zona rurala</a:t>
                      </a:r>
                      <a:endParaRPr lang="ro-RO" sz="1200">
                        <a:effectLst/>
                        <a:latin typeface="Times New Roman"/>
                        <a:ea typeface="Times New Roman"/>
                        <a:cs typeface="Times New Roman"/>
                      </a:endParaRPr>
                    </a:p>
                  </a:txBody>
                  <a:tcPr marL="47625" marR="47625" marT="47625" marB="47625"/>
                </a:tc>
                <a:tc>
                  <a:txBody>
                    <a:bodyPr/>
                    <a:lstStyle/>
                    <a:p>
                      <a:pPr>
                        <a:lnSpc>
                          <a:spcPct val="107000"/>
                        </a:lnSpc>
                        <a:spcAft>
                          <a:spcPts val="0"/>
                        </a:spcAft>
                      </a:pPr>
                      <a:r>
                        <a:rPr lang="ro-RO" sz="1000">
                          <a:effectLst/>
                        </a:rPr>
                        <a:t>731</a:t>
                      </a:r>
                      <a:endParaRPr lang="ro-RO" sz="1200">
                        <a:effectLst/>
                        <a:latin typeface="Times New Roman"/>
                        <a:ea typeface="Times New Roman"/>
                        <a:cs typeface="Times New Roman"/>
                      </a:endParaRPr>
                    </a:p>
                  </a:txBody>
                  <a:tcPr marL="47625" marR="47625" marT="47625" marB="47625"/>
                </a:tc>
              </a:tr>
              <a:tr h="0">
                <a:tc>
                  <a:txBody>
                    <a:bodyPr/>
                    <a:lstStyle/>
                    <a:p>
                      <a:pPr>
                        <a:lnSpc>
                          <a:spcPct val="107000"/>
                        </a:lnSpc>
                        <a:spcAft>
                          <a:spcPts val="0"/>
                        </a:spcAft>
                      </a:pPr>
                      <a:r>
                        <a:rPr lang="ro-RO" sz="1000">
                          <a:effectLst/>
                        </a:rPr>
                        <a:t>Persoane aflate in risc de saracie si excluziune sociala din comunitatile marginalizate care beneficiaza de servicii integrate, din care: - Roma</a:t>
                      </a:r>
                      <a:endParaRPr lang="ro-RO" sz="1200">
                        <a:effectLst/>
                        <a:latin typeface="Times New Roman"/>
                        <a:ea typeface="Times New Roman"/>
                        <a:cs typeface="Times New Roman"/>
                      </a:endParaRPr>
                    </a:p>
                  </a:txBody>
                  <a:tcPr marL="47625" marR="47625" marT="47625" marB="47625"/>
                </a:tc>
                <a:tc>
                  <a:txBody>
                    <a:bodyPr/>
                    <a:lstStyle/>
                    <a:p>
                      <a:pPr>
                        <a:lnSpc>
                          <a:spcPct val="107000"/>
                        </a:lnSpc>
                        <a:spcAft>
                          <a:spcPts val="0"/>
                        </a:spcAft>
                      </a:pPr>
                      <a:r>
                        <a:rPr lang="ro-RO" sz="1000">
                          <a:effectLst/>
                        </a:rPr>
                        <a:t>117</a:t>
                      </a:r>
                      <a:endParaRPr lang="ro-RO" sz="1200">
                        <a:effectLst/>
                        <a:latin typeface="Times New Roman"/>
                        <a:ea typeface="Times New Roman"/>
                        <a:cs typeface="Times New Roman"/>
                      </a:endParaRPr>
                    </a:p>
                  </a:txBody>
                  <a:tcPr marL="47625" marR="47625" marT="47625" marB="47625"/>
                </a:tc>
              </a:tr>
              <a:tr h="0">
                <a:tc>
                  <a:txBody>
                    <a:bodyPr/>
                    <a:lstStyle/>
                    <a:p>
                      <a:pPr>
                        <a:lnSpc>
                          <a:spcPct val="107000"/>
                        </a:lnSpc>
                        <a:spcAft>
                          <a:spcPts val="0"/>
                        </a:spcAft>
                      </a:pPr>
                      <a:r>
                        <a:rPr lang="ro-RO" sz="1000">
                          <a:effectLst/>
                        </a:rPr>
                        <a:t>Servicii la nivelul comunitatilor marginalizate aflate in risc de saracie si excluziune sociala care beneficiaza de sprijin</a:t>
                      </a:r>
                      <a:endParaRPr lang="ro-RO" sz="1200">
                        <a:effectLst/>
                        <a:latin typeface="Times New Roman"/>
                        <a:ea typeface="Times New Roman"/>
                        <a:cs typeface="Times New Roman"/>
                      </a:endParaRPr>
                    </a:p>
                  </a:txBody>
                  <a:tcPr marL="47625" marR="47625" marT="47625" marB="47625"/>
                </a:tc>
                <a:tc>
                  <a:txBody>
                    <a:bodyPr/>
                    <a:lstStyle/>
                    <a:p>
                      <a:pPr>
                        <a:lnSpc>
                          <a:spcPct val="107000"/>
                        </a:lnSpc>
                        <a:spcAft>
                          <a:spcPts val="0"/>
                        </a:spcAft>
                      </a:pPr>
                      <a:r>
                        <a:rPr lang="ro-RO" sz="1000">
                          <a:effectLst/>
                        </a:rPr>
                        <a:t>3</a:t>
                      </a:r>
                      <a:endParaRPr lang="ro-RO" sz="1200">
                        <a:effectLst/>
                        <a:latin typeface="Times New Roman"/>
                        <a:ea typeface="Times New Roman"/>
                        <a:cs typeface="Times New Roman"/>
                      </a:endParaRPr>
                    </a:p>
                  </a:txBody>
                  <a:tcPr marL="47625" marR="47625" marT="47625" marB="47625"/>
                </a:tc>
              </a:tr>
              <a:tr h="0">
                <a:tc>
                  <a:txBody>
                    <a:bodyPr/>
                    <a:lstStyle/>
                    <a:p>
                      <a:pPr>
                        <a:lnSpc>
                          <a:spcPct val="107000"/>
                        </a:lnSpc>
                        <a:spcAft>
                          <a:spcPts val="0"/>
                        </a:spcAft>
                      </a:pPr>
                      <a:r>
                        <a:rPr lang="ro-RO" sz="1000">
                          <a:effectLst/>
                        </a:rPr>
                        <a:t>Servicii la nivelul comunitatilor marginalizate aflate in risc de saracie si excluziune sociala care beneficiaza de sprijin, din care: - Din zona rurala</a:t>
                      </a:r>
                      <a:endParaRPr lang="ro-RO" sz="1200">
                        <a:effectLst/>
                        <a:latin typeface="Times New Roman"/>
                        <a:ea typeface="Times New Roman"/>
                        <a:cs typeface="Times New Roman"/>
                      </a:endParaRPr>
                    </a:p>
                  </a:txBody>
                  <a:tcPr marL="47625" marR="47625" marT="47625" marB="47625"/>
                </a:tc>
                <a:tc>
                  <a:txBody>
                    <a:bodyPr/>
                    <a:lstStyle/>
                    <a:p>
                      <a:pPr>
                        <a:lnSpc>
                          <a:spcPct val="107000"/>
                        </a:lnSpc>
                        <a:spcAft>
                          <a:spcPts val="0"/>
                        </a:spcAft>
                      </a:pPr>
                      <a:r>
                        <a:rPr lang="ro-RO" sz="1000">
                          <a:effectLst/>
                        </a:rPr>
                        <a:t>3</a:t>
                      </a:r>
                      <a:endParaRPr lang="ro-RO" sz="1200">
                        <a:effectLst/>
                        <a:latin typeface="Times New Roman"/>
                        <a:ea typeface="Times New Roman"/>
                        <a:cs typeface="Times New Roman"/>
                      </a:endParaRPr>
                    </a:p>
                  </a:txBody>
                  <a:tcPr marL="47625" marR="47625" marT="47625" marB="47625"/>
                </a:tc>
              </a:tr>
              <a:tr h="0">
                <a:tc>
                  <a:txBody>
                    <a:bodyPr/>
                    <a:lstStyle/>
                    <a:p>
                      <a:pPr>
                        <a:lnSpc>
                          <a:spcPct val="107000"/>
                        </a:lnSpc>
                        <a:spcAft>
                          <a:spcPts val="0"/>
                        </a:spcAft>
                      </a:pPr>
                      <a:r>
                        <a:rPr lang="ro-RO" sz="1000">
                          <a:effectLst/>
                        </a:rPr>
                        <a:t>Servicii la nivelul comunitatilor marginalizate aflate in risc de saracie si excluziune sociala care beneficiaza de sprijin, din care: - Servicii medicale</a:t>
                      </a:r>
                      <a:endParaRPr lang="ro-RO" sz="1200">
                        <a:effectLst/>
                        <a:latin typeface="Times New Roman"/>
                        <a:ea typeface="Times New Roman"/>
                        <a:cs typeface="Times New Roman"/>
                      </a:endParaRPr>
                    </a:p>
                  </a:txBody>
                  <a:tcPr marL="47625" marR="47625" marT="47625" marB="47625"/>
                </a:tc>
                <a:tc>
                  <a:txBody>
                    <a:bodyPr/>
                    <a:lstStyle/>
                    <a:p>
                      <a:pPr>
                        <a:lnSpc>
                          <a:spcPct val="107000"/>
                        </a:lnSpc>
                        <a:spcAft>
                          <a:spcPts val="0"/>
                        </a:spcAft>
                      </a:pPr>
                      <a:r>
                        <a:rPr lang="ro-RO" sz="1000">
                          <a:effectLst/>
                        </a:rPr>
                        <a:t>1</a:t>
                      </a:r>
                      <a:endParaRPr lang="ro-RO" sz="1200">
                        <a:effectLst/>
                        <a:latin typeface="Times New Roman"/>
                        <a:ea typeface="Times New Roman"/>
                        <a:cs typeface="Times New Roman"/>
                      </a:endParaRPr>
                    </a:p>
                  </a:txBody>
                  <a:tcPr marL="47625" marR="47625" marT="47625" marB="47625"/>
                </a:tc>
              </a:tr>
              <a:tr h="0">
                <a:tc>
                  <a:txBody>
                    <a:bodyPr/>
                    <a:lstStyle/>
                    <a:p>
                      <a:pPr>
                        <a:lnSpc>
                          <a:spcPct val="107000"/>
                        </a:lnSpc>
                        <a:spcAft>
                          <a:spcPts val="0"/>
                        </a:spcAft>
                      </a:pPr>
                      <a:r>
                        <a:rPr lang="ro-RO" sz="1000">
                          <a:effectLst/>
                        </a:rPr>
                        <a:t>Servicii la nivelul comunitatilor marginalizate aflate in risc de saracie si excluziune sociala care beneficiaza de sprijin, din care: - Servicii sociale</a:t>
                      </a:r>
                      <a:endParaRPr lang="ro-RO" sz="1200">
                        <a:effectLst/>
                        <a:latin typeface="Times New Roman"/>
                        <a:ea typeface="Times New Roman"/>
                        <a:cs typeface="Times New Roman"/>
                      </a:endParaRPr>
                    </a:p>
                  </a:txBody>
                  <a:tcPr marL="47625" marR="47625" marT="47625" marB="47625"/>
                </a:tc>
                <a:tc>
                  <a:txBody>
                    <a:bodyPr/>
                    <a:lstStyle/>
                    <a:p>
                      <a:pPr>
                        <a:lnSpc>
                          <a:spcPct val="107000"/>
                        </a:lnSpc>
                        <a:spcAft>
                          <a:spcPts val="0"/>
                        </a:spcAft>
                      </a:pPr>
                      <a:r>
                        <a:rPr lang="ro-RO" sz="1000">
                          <a:effectLst/>
                        </a:rPr>
                        <a:t>1</a:t>
                      </a:r>
                      <a:endParaRPr lang="ro-RO" sz="1200">
                        <a:effectLst/>
                        <a:latin typeface="Times New Roman"/>
                        <a:ea typeface="Times New Roman"/>
                        <a:cs typeface="Times New Roman"/>
                      </a:endParaRPr>
                    </a:p>
                  </a:txBody>
                  <a:tcPr marL="47625" marR="47625" marT="47625" marB="47625"/>
                </a:tc>
              </a:tr>
              <a:tr h="0">
                <a:tc>
                  <a:txBody>
                    <a:bodyPr/>
                    <a:lstStyle/>
                    <a:p>
                      <a:pPr>
                        <a:lnSpc>
                          <a:spcPct val="107000"/>
                        </a:lnSpc>
                        <a:spcAft>
                          <a:spcPts val="0"/>
                        </a:spcAft>
                      </a:pPr>
                      <a:r>
                        <a:rPr lang="ro-RO" sz="1000">
                          <a:effectLst/>
                        </a:rPr>
                        <a:t>Servicii la nivelul comunitatilor marginalizate aflate in risc de saracie si excluziune sociala care beneficiaza de sprijin, din care: - Servicii socio-medicale</a:t>
                      </a:r>
                      <a:endParaRPr lang="ro-RO" sz="1200">
                        <a:effectLst/>
                        <a:latin typeface="Times New Roman"/>
                        <a:ea typeface="Times New Roman"/>
                        <a:cs typeface="Times New Roman"/>
                      </a:endParaRPr>
                    </a:p>
                  </a:txBody>
                  <a:tcPr marL="47625" marR="47625" marT="47625" marB="47625"/>
                </a:tc>
                <a:tc>
                  <a:txBody>
                    <a:bodyPr/>
                    <a:lstStyle/>
                    <a:p>
                      <a:pPr>
                        <a:lnSpc>
                          <a:spcPct val="107000"/>
                        </a:lnSpc>
                        <a:spcAft>
                          <a:spcPts val="0"/>
                        </a:spcAft>
                      </a:pPr>
                      <a:r>
                        <a:rPr lang="ro-RO" sz="1000">
                          <a:effectLst/>
                        </a:rPr>
                        <a:t>1</a:t>
                      </a:r>
                      <a:endParaRPr lang="ro-RO" sz="1200">
                        <a:effectLst/>
                        <a:latin typeface="Times New Roman"/>
                        <a:ea typeface="Times New Roman"/>
                        <a:cs typeface="Times New Roman"/>
                      </a:endParaRPr>
                    </a:p>
                  </a:txBody>
                  <a:tcPr marL="47625" marR="47625" marT="47625" marB="47625"/>
                </a:tc>
              </a:tr>
              <a:tr h="0">
                <a:tc>
                  <a:txBody>
                    <a:bodyPr/>
                    <a:lstStyle/>
                    <a:p>
                      <a:pPr>
                        <a:lnSpc>
                          <a:spcPct val="107000"/>
                        </a:lnSpc>
                        <a:spcAft>
                          <a:spcPts val="0"/>
                        </a:spcAft>
                      </a:pPr>
                      <a:r>
                        <a:rPr lang="ro-RO" sz="1000">
                          <a:effectLst/>
                        </a:rPr>
                        <a:t>Comunitati marginalizate aflate in risc de saracie si excluziune sociala care beneficiaza de sprijin</a:t>
                      </a:r>
                      <a:endParaRPr lang="ro-RO" sz="1200">
                        <a:effectLst/>
                        <a:latin typeface="Times New Roman"/>
                        <a:ea typeface="Times New Roman"/>
                        <a:cs typeface="Times New Roman"/>
                      </a:endParaRPr>
                    </a:p>
                  </a:txBody>
                  <a:tcPr marL="47625" marR="47625" marT="47625" marB="47625"/>
                </a:tc>
                <a:tc>
                  <a:txBody>
                    <a:bodyPr/>
                    <a:lstStyle/>
                    <a:p>
                      <a:pPr>
                        <a:lnSpc>
                          <a:spcPct val="107000"/>
                        </a:lnSpc>
                        <a:spcAft>
                          <a:spcPts val="0"/>
                        </a:spcAft>
                      </a:pPr>
                      <a:r>
                        <a:rPr lang="ro-RO" sz="1000">
                          <a:effectLst/>
                        </a:rPr>
                        <a:t>1</a:t>
                      </a:r>
                      <a:endParaRPr lang="ro-RO" sz="1200">
                        <a:effectLst/>
                        <a:latin typeface="Times New Roman"/>
                        <a:ea typeface="Times New Roman"/>
                        <a:cs typeface="Times New Roman"/>
                      </a:endParaRPr>
                    </a:p>
                  </a:txBody>
                  <a:tcPr marL="47625" marR="47625" marT="47625" marB="47625"/>
                </a:tc>
              </a:tr>
              <a:tr h="0">
                <a:tc>
                  <a:txBody>
                    <a:bodyPr/>
                    <a:lstStyle/>
                    <a:p>
                      <a:pPr>
                        <a:lnSpc>
                          <a:spcPct val="107000"/>
                        </a:lnSpc>
                        <a:spcAft>
                          <a:spcPts val="0"/>
                        </a:spcAft>
                      </a:pPr>
                      <a:r>
                        <a:rPr lang="ro-RO" sz="1000">
                          <a:effectLst/>
                        </a:rPr>
                        <a:t>Comunitati marginalizate aflate in risc de saracie si excluziune sociala care beneficiaza de sprijin, din care: - Din zona rurala</a:t>
                      </a:r>
                      <a:endParaRPr lang="ro-RO" sz="1200">
                        <a:effectLst/>
                        <a:latin typeface="Times New Roman"/>
                        <a:ea typeface="Times New Roman"/>
                        <a:cs typeface="Times New Roman"/>
                      </a:endParaRPr>
                    </a:p>
                  </a:txBody>
                  <a:tcPr marL="47625" marR="47625" marT="47625" marB="47625"/>
                </a:tc>
                <a:tc>
                  <a:txBody>
                    <a:bodyPr/>
                    <a:lstStyle/>
                    <a:p>
                      <a:pPr>
                        <a:lnSpc>
                          <a:spcPct val="107000"/>
                        </a:lnSpc>
                        <a:spcAft>
                          <a:spcPts val="0"/>
                        </a:spcAft>
                      </a:pPr>
                      <a:r>
                        <a:rPr lang="ro-RO" sz="1000" dirty="0">
                          <a:effectLst/>
                        </a:rPr>
                        <a:t>1</a:t>
                      </a:r>
                      <a:endParaRPr lang="ro-RO" sz="1200" dirty="0">
                        <a:effectLst/>
                        <a:latin typeface="Times New Roman"/>
                        <a:ea typeface="Times New Roman"/>
                        <a:cs typeface="Times New Roman"/>
                      </a:endParaRPr>
                    </a:p>
                  </a:txBody>
                  <a:tcPr marL="47625" marR="47625" marT="47625" marB="47625"/>
                </a:tc>
              </a:tr>
            </a:tbl>
          </a:graphicData>
        </a:graphic>
      </p:graphicFrame>
    </p:spTree>
    <p:extLst>
      <p:ext uri="{BB962C8B-B14F-4D97-AF65-F5344CB8AC3E}">
        <p14:creationId xmlns:p14="http://schemas.microsoft.com/office/powerpoint/2010/main" val="215306746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Date de contact:</a:t>
            </a:r>
            <a:endParaRPr lang="ro-RO" dirty="0"/>
          </a:p>
        </p:txBody>
      </p:sp>
      <p:sp>
        <p:nvSpPr>
          <p:cNvPr id="3" name="Subtitle 2"/>
          <p:cNvSpPr>
            <a:spLocks noGrp="1"/>
          </p:cNvSpPr>
          <p:nvPr>
            <p:ph type="subTitle" idx="1"/>
          </p:nvPr>
        </p:nvSpPr>
        <p:spPr/>
        <p:txBody>
          <a:bodyPr/>
          <a:lstStyle/>
          <a:p>
            <a:r>
              <a:rPr lang="ro-RO" dirty="0" smtClean="0"/>
              <a:t>Manager </a:t>
            </a:r>
            <a:r>
              <a:rPr lang="ro-RO" dirty="0"/>
              <a:t>proiect: Antonie Cristiana, </a:t>
            </a:r>
            <a:r>
              <a:rPr lang="en-US" dirty="0" err="1">
                <a:hlinkClick r:id="rId2"/>
              </a:rPr>
              <a:t>tel</a:t>
            </a:r>
            <a:r>
              <a:rPr lang="en-US" dirty="0">
                <a:hlinkClick r:id="rId2"/>
              </a:rPr>
              <a:t>:</a:t>
            </a:r>
            <a:r>
              <a:rPr lang="ro-RO" dirty="0"/>
              <a:t> 0733.681.685, email: </a:t>
            </a:r>
            <a:r>
              <a:rPr lang="en-US" u="sng" dirty="0" smtClean="0">
                <a:hlinkClick r:id="rId3"/>
              </a:rPr>
              <a:t>bistret101947@gmail.com</a:t>
            </a:r>
            <a:r>
              <a:rPr lang="en-US" dirty="0" smtClean="0"/>
              <a:t> </a:t>
            </a:r>
            <a:endParaRPr lang="ro-RO" dirty="0"/>
          </a:p>
        </p:txBody>
      </p:sp>
    </p:spTree>
    <p:extLst>
      <p:ext uri="{BB962C8B-B14F-4D97-AF65-F5344CB8AC3E}">
        <p14:creationId xmlns:p14="http://schemas.microsoft.com/office/powerpoint/2010/main" val="913796785"/>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3400" y="1371600"/>
            <a:ext cx="7851648" cy="3425552"/>
          </a:xfrm>
        </p:spPr>
        <p:txBody>
          <a:bodyPr>
            <a:normAutofit/>
          </a:bodyPr>
          <a:lstStyle/>
          <a:p>
            <a:pPr algn="ctr"/>
            <a:r>
              <a:rPr lang="en-US" sz="7200" dirty="0" err="1" smtClean="0"/>
              <a:t>Va</a:t>
            </a:r>
            <a:r>
              <a:rPr lang="en-US" sz="7200" dirty="0" smtClean="0"/>
              <a:t> </a:t>
            </a:r>
            <a:r>
              <a:rPr lang="en-US" sz="7200" dirty="0" err="1" smtClean="0"/>
              <a:t>multumim</a:t>
            </a:r>
            <a:r>
              <a:rPr lang="en-US" sz="7200" dirty="0" smtClean="0"/>
              <a:t>!</a:t>
            </a:r>
            <a:endParaRPr lang="ro-RO" sz="7200" dirty="0"/>
          </a:p>
        </p:txBody>
      </p:sp>
    </p:spTree>
    <p:extLst>
      <p:ext uri="{BB962C8B-B14F-4D97-AF65-F5344CB8AC3E}">
        <p14:creationId xmlns:p14="http://schemas.microsoft.com/office/powerpoint/2010/main" val="212545538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ro-RO" sz="4400" b="1" dirty="0"/>
              <a:t>Obiectivele specifice ale </a:t>
            </a:r>
            <a:r>
              <a:rPr lang="ro-RO" sz="4400" b="1" dirty="0" smtClean="0"/>
              <a:t>proiectului</a:t>
            </a:r>
            <a:endParaRPr lang="ro-RO" sz="4400" dirty="0"/>
          </a:p>
        </p:txBody>
      </p:sp>
      <p:sp>
        <p:nvSpPr>
          <p:cNvPr id="4" name="Rectangle 3"/>
          <p:cNvSpPr/>
          <p:nvPr/>
        </p:nvSpPr>
        <p:spPr>
          <a:xfrm>
            <a:off x="354876" y="1844824"/>
            <a:ext cx="8352928" cy="4247317"/>
          </a:xfrm>
          <a:prstGeom prst="rect">
            <a:avLst/>
          </a:prstGeom>
        </p:spPr>
        <p:txBody>
          <a:bodyPr wrap="square">
            <a:spAutoFit/>
          </a:bodyPr>
          <a:lstStyle/>
          <a:p>
            <a:r>
              <a:rPr lang="ro-RO" dirty="0"/>
              <a:t>OS1 – Stoparea abandonului scolar in comunitatea marginalizata prin interventii remediale de tip consiliere elev-parinte-scoala, programe scoala dupa scoala si a doua sansa pentru 141 copii si 141 parinti.</a:t>
            </a:r>
          </a:p>
          <a:p>
            <a:r>
              <a:rPr lang="ro-RO" dirty="0"/>
              <a:t> </a:t>
            </a:r>
          </a:p>
          <a:p>
            <a:r>
              <a:rPr lang="ro-RO" dirty="0"/>
              <a:t>OS2 – Masuri integrate de ocupare a persoanelor apartinand grupurilor vulnerabile prin consiliere, orientare profesionala si mediere pe piata muncii pentru 590 membri ai GT, programe de ucenicie pentru 70 tineri, FPC pentru 500 persoane si 172 locuri de munca subventionate la angajatori din zona destinate membrilor grupului tinta</a:t>
            </a:r>
          </a:p>
          <a:p>
            <a:r>
              <a:rPr lang="ro-RO" dirty="0"/>
              <a:t> </a:t>
            </a:r>
          </a:p>
          <a:p>
            <a:r>
              <a:rPr lang="ro-RO" dirty="0"/>
              <a:t>OS3 – Incurajarea antreprenoriatului in comunitatile marginalizate (20 intreprinderi nou create)</a:t>
            </a:r>
          </a:p>
          <a:p>
            <a:r>
              <a:rPr lang="ro-RO" dirty="0"/>
              <a:t> </a:t>
            </a:r>
          </a:p>
          <a:p>
            <a:r>
              <a:rPr lang="ro-RO" dirty="0"/>
              <a:t>OS4 – Cresterea calitatii serviciilor sociale si de sanatate la nivel de comunitate ( 3 servicii sprijinite)</a:t>
            </a:r>
          </a:p>
        </p:txBody>
      </p:sp>
    </p:spTree>
    <p:extLst>
      <p:ext uri="{BB962C8B-B14F-4D97-AF65-F5344CB8AC3E}">
        <p14:creationId xmlns:p14="http://schemas.microsoft.com/office/powerpoint/2010/main" val="275934743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ro-RO" sz="4400" b="1" dirty="0"/>
              <a:t>Obiectivele specifice ale proiectului</a:t>
            </a:r>
            <a:endParaRPr lang="ro-RO" sz="4400" dirty="0"/>
          </a:p>
        </p:txBody>
      </p:sp>
      <p:sp>
        <p:nvSpPr>
          <p:cNvPr id="3" name="Rectangle 2"/>
          <p:cNvSpPr/>
          <p:nvPr/>
        </p:nvSpPr>
        <p:spPr>
          <a:xfrm>
            <a:off x="467544" y="2132856"/>
            <a:ext cx="8280920" cy="3416320"/>
          </a:xfrm>
          <a:prstGeom prst="rect">
            <a:avLst/>
          </a:prstGeom>
        </p:spPr>
        <p:txBody>
          <a:bodyPr wrap="square">
            <a:spAutoFit/>
          </a:bodyPr>
          <a:lstStyle/>
          <a:p>
            <a:r>
              <a:rPr lang="ro-RO" dirty="0"/>
              <a:t>OS5 – Imbunatatirea conditiilor de locuire pentru membrii grupului tinta (29 case reabilitate si 41 panouri fotovoltaice instalate)</a:t>
            </a:r>
          </a:p>
          <a:p>
            <a:r>
              <a:rPr lang="ro-RO" dirty="0"/>
              <a:t> </a:t>
            </a:r>
          </a:p>
          <a:p>
            <a:r>
              <a:rPr lang="ro-RO" dirty="0"/>
              <a:t>OS6 – Asistenta si indrumare pentru reglementarea documentelor personale si de asistenta sociala pentru 590 membri ai comunitatii marginalizate</a:t>
            </a:r>
          </a:p>
          <a:p>
            <a:r>
              <a:rPr lang="ro-RO" dirty="0"/>
              <a:t> </a:t>
            </a:r>
          </a:p>
          <a:p>
            <a:r>
              <a:rPr lang="ro-RO" dirty="0"/>
              <a:t>OS7 – Implicarea comunitatii in problemele sociale ale membrilor acesteia prin 18 ateliere de lucru si 6 seminarii organizate in regiunea de dezvoltare a proiectului</a:t>
            </a:r>
          </a:p>
          <a:p>
            <a:r>
              <a:rPr lang="ro-RO" dirty="0"/>
              <a:t> </a:t>
            </a:r>
          </a:p>
          <a:p>
            <a:r>
              <a:rPr lang="ro-RO" dirty="0"/>
              <a:t>OS8 – Managementul proiectului si activitati de achizitii publice (36 luni)</a:t>
            </a:r>
          </a:p>
          <a:p>
            <a:r>
              <a:rPr lang="ro-RO" dirty="0"/>
              <a:t> </a:t>
            </a:r>
          </a:p>
          <a:p>
            <a:r>
              <a:rPr lang="ro-RO" dirty="0"/>
              <a:t>OS9 – Informare si publicitate proiect (36 luni)</a:t>
            </a:r>
          </a:p>
        </p:txBody>
      </p:sp>
    </p:spTree>
    <p:extLst>
      <p:ext uri="{BB962C8B-B14F-4D97-AF65-F5344CB8AC3E}">
        <p14:creationId xmlns:p14="http://schemas.microsoft.com/office/powerpoint/2010/main" val="130830472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332656"/>
            <a:ext cx="8305800" cy="1143000"/>
          </a:xfrm>
        </p:spPr>
        <p:txBody>
          <a:bodyPr/>
          <a:lstStyle/>
          <a:p>
            <a:r>
              <a:rPr lang="en-US" dirty="0" err="1" smtClean="0"/>
              <a:t>Activitatile</a:t>
            </a:r>
            <a:r>
              <a:rPr lang="en-US" dirty="0" smtClean="0"/>
              <a:t> </a:t>
            </a:r>
            <a:r>
              <a:rPr lang="en-US" dirty="0" err="1" smtClean="0"/>
              <a:t>proiectului</a:t>
            </a:r>
            <a:endParaRPr lang="ro-RO" dirty="0"/>
          </a:p>
        </p:txBody>
      </p:sp>
      <p:sp>
        <p:nvSpPr>
          <p:cNvPr id="3" name="Rectangle 2"/>
          <p:cNvSpPr/>
          <p:nvPr/>
        </p:nvSpPr>
        <p:spPr>
          <a:xfrm>
            <a:off x="323528" y="1628800"/>
            <a:ext cx="8136904" cy="5078313"/>
          </a:xfrm>
          <a:prstGeom prst="rect">
            <a:avLst/>
          </a:prstGeom>
        </p:spPr>
        <p:txBody>
          <a:bodyPr wrap="square">
            <a:spAutoFit/>
          </a:bodyPr>
          <a:lstStyle/>
          <a:p>
            <a:r>
              <a:rPr lang="en-IE" b="1" dirty="0"/>
              <a:t>A1. </a:t>
            </a:r>
            <a:r>
              <a:rPr lang="en-IE" b="1" dirty="0" err="1"/>
              <a:t>Educatie</a:t>
            </a:r>
            <a:r>
              <a:rPr lang="en-IE" b="1" dirty="0"/>
              <a:t> </a:t>
            </a:r>
            <a:r>
              <a:rPr lang="en-IE" b="1" dirty="0" err="1"/>
              <a:t>pentru</a:t>
            </a:r>
            <a:r>
              <a:rPr lang="en-IE" b="1" dirty="0"/>
              <a:t> </a:t>
            </a:r>
            <a:r>
              <a:rPr lang="en-IE" b="1" dirty="0" err="1"/>
              <a:t>copii</a:t>
            </a:r>
            <a:r>
              <a:rPr lang="en-IE" b="1" dirty="0"/>
              <a:t> din </a:t>
            </a:r>
            <a:r>
              <a:rPr lang="en-IE" b="1" dirty="0" err="1"/>
              <a:t>comunitatile</a:t>
            </a:r>
            <a:r>
              <a:rPr lang="en-IE" b="1" dirty="0"/>
              <a:t> </a:t>
            </a:r>
            <a:r>
              <a:rPr lang="en-IE" b="1" dirty="0" err="1"/>
              <a:t>marginalizate</a:t>
            </a:r>
            <a:endParaRPr lang="ro-RO" b="1" dirty="0"/>
          </a:p>
          <a:p>
            <a:endParaRPr lang="en-US" dirty="0" smtClean="0"/>
          </a:p>
          <a:p>
            <a:r>
              <a:rPr lang="ro-RO" dirty="0" smtClean="0"/>
              <a:t>A1.1</a:t>
            </a:r>
            <a:r>
              <a:rPr lang="ro-RO" dirty="0"/>
              <a:t>. Consiliere elev-parinte-scoala pentru prevenirea abandonului scolar in comunitatile </a:t>
            </a:r>
            <a:r>
              <a:rPr lang="ro-RO" dirty="0" smtClean="0"/>
              <a:t>marginalizat</a:t>
            </a:r>
            <a:r>
              <a:rPr lang="en-US" dirty="0" smtClean="0"/>
              <a:t>e</a:t>
            </a:r>
            <a:endParaRPr lang="ro-RO" dirty="0"/>
          </a:p>
          <a:p>
            <a:r>
              <a:rPr lang="ro-RO" dirty="0"/>
              <a:t> </a:t>
            </a:r>
          </a:p>
          <a:p>
            <a:r>
              <a:rPr lang="ro-RO" b="1" dirty="0"/>
              <a:t>Detaliere subactivitate</a:t>
            </a:r>
            <a:r>
              <a:rPr lang="ro-RO" dirty="0"/>
              <a:t> </a:t>
            </a:r>
          </a:p>
          <a:p>
            <a:pPr algn="just"/>
            <a:r>
              <a:rPr lang="ro-RO" dirty="0"/>
              <a:t>Aceasta subactivitate vizeaza participarea la sedinte de consiliere in vederea prevenirii si limitarii abandonului scolar a 141 elevi si 141 parinti, membri ai grupului tinta (cate un parinte pentru fiecare elev). Sedintele de consiliere, la care vor participa cate 1 elev si 1 parinte, vor avea loc intr-un cadru organizat si vor fi sustinute de catre un consilier scolar in afara orelor din planul obligatoriu de invatamant. Parintii vor fi consiliati in scopul cresterii interesului pentru educarea formala a copiilor lor prin intelegerea avantajelor de ordin social, material si profesional ce decurg din beneficierea de catre acestia din urma a unui nivel educational si de calificare profesionala cat mai inalt, adaptat cerintelor pietei muncii. </a:t>
            </a:r>
          </a:p>
          <a:p>
            <a:r>
              <a:rPr lang="ro-RO" b="1" dirty="0"/>
              <a:t>Desfasurarea activitatii:</a:t>
            </a:r>
            <a:r>
              <a:rPr lang="ro-RO" dirty="0"/>
              <a:t> Anul 1: Lunile 1 – 3; Anul 2: Lunile 13 –15; Anul 3: Lunile 25 – 27. </a:t>
            </a:r>
          </a:p>
        </p:txBody>
      </p:sp>
    </p:spTree>
    <p:extLst>
      <p:ext uri="{BB962C8B-B14F-4D97-AF65-F5344CB8AC3E}">
        <p14:creationId xmlns:p14="http://schemas.microsoft.com/office/powerpoint/2010/main" val="189531265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332656"/>
            <a:ext cx="8305800" cy="1143000"/>
          </a:xfrm>
        </p:spPr>
        <p:txBody>
          <a:bodyPr/>
          <a:lstStyle/>
          <a:p>
            <a:r>
              <a:rPr lang="en-US" dirty="0" err="1" smtClean="0"/>
              <a:t>Activitatile</a:t>
            </a:r>
            <a:r>
              <a:rPr lang="en-US" dirty="0" smtClean="0"/>
              <a:t> </a:t>
            </a:r>
            <a:r>
              <a:rPr lang="en-US" dirty="0" err="1" smtClean="0"/>
              <a:t>proiectului</a:t>
            </a:r>
            <a:endParaRPr lang="ro-RO" dirty="0"/>
          </a:p>
        </p:txBody>
      </p:sp>
      <p:sp>
        <p:nvSpPr>
          <p:cNvPr id="3" name="Rectangle 2"/>
          <p:cNvSpPr/>
          <p:nvPr/>
        </p:nvSpPr>
        <p:spPr>
          <a:xfrm>
            <a:off x="323528" y="1628800"/>
            <a:ext cx="8136904" cy="4247317"/>
          </a:xfrm>
          <a:prstGeom prst="rect">
            <a:avLst/>
          </a:prstGeom>
        </p:spPr>
        <p:txBody>
          <a:bodyPr wrap="square">
            <a:spAutoFit/>
          </a:bodyPr>
          <a:lstStyle/>
          <a:p>
            <a:r>
              <a:rPr lang="en-IE" b="1" dirty="0"/>
              <a:t>A1. </a:t>
            </a:r>
            <a:r>
              <a:rPr lang="en-IE" b="1" dirty="0" err="1"/>
              <a:t>Educatie</a:t>
            </a:r>
            <a:r>
              <a:rPr lang="en-IE" b="1" dirty="0"/>
              <a:t> </a:t>
            </a:r>
            <a:r>
              <a:rPr lang="en-IE" b="1" dirty="0" err="1"/>
              <a:t>pentru</a:t>
            </a:r>
            <a:r>
              <a:rPr lang="en-IE" b="1" dirty="0"/>
              <a:t> </a:t>
            </a:r>
            <a:r>
              <a:rPr lang="en-IE" b="1" dirty="0" err="1"/>
              <a:t>copii</a:t>
            </a:r>
            <a:r>
              <a:rPr lang="en-IE" b="1" dirty="0"/>
              <a:t> din </a:t>
            </a:r>
            <a:r>
              <a:rPr lang="en-IE" b="1" dirty="0" err="1"/>
              <a:t>comunitatile</a:t>
            </a:r>
            <a:r>
              <a:rPr lang="en-IE" b="1" dirty="0"/>
              <a:t> </a:t>
            </a:r>
            <a:r>
              <a:rPr lang="en-IE" b="1" dirty="0" err="1"/>
              <a:t>marginalizate</a:t>
            </a:r>
            <a:endParaRPr lang="ro-RO" b="1" dirty="0"/>
          </a:p>
          <a:p>
            <a:endParaRPr lang="en-US" dirty="0" smtClean="0"/>
          </a:p>
          <a:p>
            <a:r>
              <a:rPr lang="ro-RO" dirty="0" smtClean="0"/>
              <a:t>A1.2 </a:t>
            </a:r>
            <a:r>
              <a:rPr lang="ro-RO" dirty="0"/>
              <a:t>Programe scoala dupa scoala pentru elevii din comunitatile marginalizate</a:t>
            </a:r>
          </a:p>
          <a:p>
            <a:r>
              <a:rPr lang="ro-RO" dirty="0"/>
              <a:t> </a:t>
            </a:r>
          </a:p>
          <a:p>
            <a:r>
              <a:rPr lang="ro-RO" b="1" dirty="0"/>
              <a:t>Detaliere subactivitate</a:t>
            </a:r>
            <a:endParaRPr lang="ro-RO" dirty="0"/>
          </a:p>
          <a:p>
            <a:pPr algn="just"/>
            <a:r>
              <a:rPr lang="ro-RO" dirty="0" smtClean="0"/>
              <a:t>Proiectul </a:t>
            </a:r>
            <a:r>
              <a:rPr lang="ro-RO" dirty="0"/>
              <a:t>vizeaza participarea a 125 elevi (membri ai grupului tinta) la programe remediale tip scoala dupa scoala/afterschool, intr-un cadru organizat. Acesti membri ai grupului tinta, elevii participanti la programele remediale, vor fi selectati dintre acei copii din cadrul comunitatii ce inregistreaza rezultate scolare scazute, o prezenta redusa la ore si o participare pasiva si limitata in cadrul lectiilor predate de catre invatatori/profesori, avand astfel un risc ridicat de esec scolar. Programele remediale la care vor participa elevii selectati vor viza insusirea cunostintelor de baza de citire si de matematica, dar nu numai. </a:t>
            </a:r>
          </a:p>
          <a:p>
            <a:r>
              <a:rPr lang="ro-RO" b="1" dirty="0"/>
              <a:t>Desfasurarea activitatii</a:t>
            </a:r>
            <a:r>
              <a:rPr lang="ro-RO" dirty="0"/>
              <a:t>: Anul 1: Lunile 4 –12; Anul 2: Lunile 16 –24; Anul 3: Lunile 28 –36. </a:t>
            </a:r>
          </a:p>
        </p:txBody>
      </p:sp>
    </p:spTree>
    <p:extLst>
      <p:ext uri="{BB962C8B-B14F-4D97-AF65-F5344CB8AC3E}">
        <p14:creationId xmlns:p14="http://schemas.microsoft.com/office/powerpoint/2010/main" val="301333800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332656"/>
            <a:ext cx="8305800" cy="1143000"/>
          </a:xfrm>
        </p:spPr>
        <p:txBody>
          <a:bodyPr/>
          <a:lstStyle/>
          <a:p>
            <a:r>
              <a:rPr lang="en-US" dirty="0" err="1" smtClean="0"/>
              <a:t>Activitatile</a:t>
            </a:r>
            <a:r>
              <a:rPr lang="en-US" dirty="0" smtClean="0"/>
              <a:t> </a:t>
            </a:r>
            <a:r>
              <a:rPr lang="en-US" dirty="0" err="1" smtClean="0"/>
              <a:t>proiectului</a:t>
            </a:r>
            <a:endParaRPr lang="ro-RO" dirty="0"/>
          </a:p>
        </p:txBody>
      </p:sp>
      <p:sp>
        <p:nvSpPr>
          <p:cNvPr id="3" name="Rectangle 2"/>
          <p:cNvSpPr/>
          <p:nvPr/>
        </p:nvSpPr>
        <p:spPr>
          <a:xfrm>
            <a:off x="323528" y="1628800"/>
            <a:ext cx="8136904" cy="3970318"/>
          </a:xfrm>
          <a:prstGeom prst="rect">
            <a:avLst/>
          </a:prstGeom>
        </p:spPr>
        <p:txBody>
          <a:bodyPr wrap="square">
            <a:spAutoFit/>
          </a:bodyPr>
          <a:lstStyle/>
          <a:p>
            <a:r>
              <a:rPr lang="en-IE" b="1" dirty="0"/>
              <a:t>A1. </a:t>
            </a:r>
            <a:r>
              <a:rPr lang="en-IE" b="1" dirty="0" err="1"/>
              <a:t>Educatie</a:t>
            </a:r>
            <a:r>
              <a:rPr lang="en-IE" b="1" dirty="0"/>
              <a:t> </a:t>
            </a:r>
            <a:r>
              <a:rPr lang="en-IE" b="1" dirty="0" err="1"/>
              <a:t>pentru</a:t>
            </a:r>
            <a:r>
              <a:rPr lang="en-IE" b="1" dirty="0"/>
              <a:t> </a:t>
            </a:r>
            <a:r>
              <a:rPr lang="en-IE" b="1" dirty="0" err="1"/>
              <a:t>copii</a:t>
            </a:r>
            <a:r>
              <a:rPr lang="en-IE" b="1" dirty="0"/>
              <a:t> din </a:t>
            </a:r>
            <a:r>
              <a:rPr lang="en-IE" b="1" dirty="0" err="1"/>
              <a:t>comunitatile</a:t>
            </a:r>
            <a:r>
              <a:rPr lang="en-IE" b="1" dirty="0"/>
              <a:t> </a:t>
            </a:r>
            <a:r>
              <a:rPr lang="en-IE" b="1" dirty="0" err="1"/>
              <a:t>marginalizate</a:t>
            </a:r>
            <a:endParaRPr lang="ro-RO" b="1" dirty="0"/>
          </a:p>
          <a:p>
            <a:endParaRPr lang="en-US" dirty="0" smtClean="0"/>
          </a:p>
          <a:p>
            <a:r>
              <a:rPr lang="ro-RO" dirty="0"/>
              <a:t>A1.3. Programe de tip ,,a doua sansa’’ pentru elevii din comunitatile marginalizate</a:t>
            </a:r>
          </a:p>
          <a:p>
            <a:r>
              <a:rPr lang="ro-RO" dirty="0"/>
              <a:t> </a:t>
            </a:r>
          </a:p>
          <a:p>
            <a:r>
              <a:rPr lang="ro-RO" b="1" dirty="0"/>
              <a:t>Detaliere subactivitate</a:t>
            </a:r>
            <a:r>
              <a:rPr lang="ro-RO" dirty="0"/>
              <a:t> </a:t>
            </a:r>
          </a:p>
          <a:p>
            <a:pPr algn="just"/>
            <a:r>
              <a:rPr lang="ro-RO" dirty="0"/>
              <a:t>La aceasta activitate vor participa 16 persoane (membri ai grupului tinta), copii/tineri care au abandonat scoala care nu au finalizat ciclul primar/gimnazial de invatamant, la programe tip a doua sansa. Avand in vedere faptul ca persoanele vizate de aceasta activitate au depasit varsta normala la care ar putea fi integrate intr-o unitate scolara cu ciclu primar/gimnazial de invatamant, in cadrul comunitatii, dar nici in afara acesteia, nu exista nicio posibilitate in sensul recuperarii competentelor de baza aferente invatamantului primar/gimnazial. </a:t>
            </a:r>
            <a:r>
              <a:rPr lang="ro-RO" b="1" dirty="0"/>
              <a:t>Desfasurarea activitatii</a:t>
            </a:r>
            <a:r>
              <a:rPr lang="ro-RO" dirty="0"/>
              <a:t>: Anul 1: Lunile 4 –12; Anul 2: Lunile 16 – 24; Anul 3: Lunile 28 – 36. </a:t>
            </a:r>
          </a:p>
        </p:txBody>
      </p:sp>
    </p:spTree>
    <p:extLst>
      <p:ext uri="{BB962C8B-B14F-4D97-AF65-F5344CB8AC3E}">
        <p14:creationId xmlns:p14="http://schemas.microsoft.com/office/powerpoint/2010/main" val="253491136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332656"/>
            <a:ext cx="8305800" cy="1143000"/>
          </a:xfrm>
        </p:spPr>
        <p:txBody>
          <a:bodyPr/>
          <a:lstStyle/>
          <a:p>
            <a:r>
              <a:rPr lang="en-US" dirty="0" err="1" smtClean="0"/>
              <a:t>Activitatile</a:t>
            </a:r>
            <a:r>
              <a:rPr lang="en-US" dirty="0" smtClean="0"/>
              <a:t> </a:t>
            </a:r>
            <a:r>
              <a:rPr lang="en-US" dirty="0" err="1" smtClean="0"/>
              <a:t>proiectului</a:t>
            </a:r>
            <a:endParaRPr lang="ro-RO" dirty="0"/>
          </a:p>
        </p:txBody>
      </p:sp>
      <p:sp>
        <p:nvSpPr>
          <p:cNvPr id="3" name="Rectangle 2"/>
          <p:cNvSpPr/>
          <p:nvPr/>
        </p:nvSpPr>
        <p:spPr>
          <a:xfrm>
            <a:off x="323528" y="1628800"/>
            <a:ext cx="8136904" cy="4801314"/>
          </a:xfrm>
          <a:prstGeom prst="rect">
            <a:avLst/>
          </a:prstGeom>
        </p:spPr>
        <p:txBody>
          <a:bodyPr wrap="square">
            <a:spAutoFit/>
          </a:bodyPr>
          <a:lstStyle/>
          <a:p>
            <a:r>
              <a:rPr lang="en-IE" b="1" dirty="0"/>
              <a:t>A2. </a:t>
            </a:r>
            <a:r>
              <a:rPr lang="en-IE" b="1" dirty="0" err="1"/>
              <a:t>Masuri</a:t>
            </a:r>
            <a:r>
              <a:rPr lang="en-IE" b="1" dirty="0"/>
              <a:t> integrate de </a:t>
            </a:r>
            <a:r>
              <a:rPr lang="en-IE" b="1" dirty="0" err="1"/>
              <a:t>formare</a:t>
            </a:r>
            <a:r>
              <a:rPr lang="en-IE" b="1" dirty="0"/>
              <a:t> </a:t>
            </a:r>
            <a:r>
              <a:rPr lang="en-IE" b="1" dirty="0" err="1"/>
              <a:t>si</a:t>
            </a:r>
            <a:r>
              <a:rPr lang="en-IE" b="1" dirty="0"/>
              <a:t> </a:t>
            </a:r>
            <a:r>
              <a:rPr lang="en-IE" b="1" dirty="0" err="1"/>
              <a:t>ocupare</a:t>
            </a:r>
            <a:r>
              <a:rPr lang="en-IE" b="1" dirty="0"/>
              <a:t> </a:t>
            </a:r>
            <a:r>
              <a:rPr lang="en-IE" b="1" dirty="0" err="1"/>
              <a:t>pentru</a:t>
            </a:r>
            <a:r>
              <a:rPr lang="en-IE" b="1" dirty="0"/>
              <a:t> </a:t>
            </a:r>
            <a:r>
              <a:rPr lang="en-IE" b="1" dirty="0" err="1"/>
              <a:t>membrii</a:t>
            </a:r>
            <a:r>
              <a:rPr lang="en-IE" b="1" dirty="0"/>
              <a:t> </a:t>
            </a:r>
            <a:r>
              <a:rPr lang="en-IE" b="1" dirty="0" err="1"/>
              <a:t>comunitatii</a:t>
            </a:r>
            <a:r>
              <a:rPr lang="en-IE" b="1" dirty="0"/>
              <a:t> </a:t>
            </a:r>
            <a:r>
              <a:rPr lang="en-IE" b="1" dirty="0" err="1" smtClean="0"/>
              <a:t>marginalizate</a:t>
            </a:r>
            <a:endParaRPr lang="en-IE" b="1" dirty="0" smtClean="0"/>
          </a:p>
          <a:p>
            <a:endParaRPr lang="ro-RO" b="1" dirty="0"/>
          </a:p>
          <a:p>
            <a:r>
              <a:rPr lang="ro-RO" dirty="0"/>
              <a:t>A2.1. Formare si integrare la locul de munca prin programe de ucenicie subventionate</a:t>
            </a:r>
          </a:p>
          <a:p>
            <a:r>
              <a:rPr lang="ro-RO" dirty="0"/>
              <a:t> </a:t>
            </a:r>
          </a:p>
          <a:p>
            <a:r>
              <a:rPr lang="ro-RO" b="1" dirty="0"/>
              <a:t>Detaliere subactivitate</a:t>
            </a:r>
            <a:r>
              <a:rPr lang="ro-RO" dirty="0"/>
              <a:t> </a:t>
            </a:r>
          </a:p>
          <a:p>
            <a:pPr algn="just"/>
            <a:r>
              <a:rPr lang="ro-RO" dirty="0" smtClean="0"/>
              <a:t>In </a:t>
            </a:r>
            <a:r>
              <a:rPr lang="ro-RO" dirty="0"/>
              <a:t>cadrul proiectului se vor derula programe de ucenicie la locul de munca, unde vor participa 70 tineri (din categoria de varsta 16 - 25 ani), membri ai grupului tinta. Pentru derularea in bune conditii a acestor programe de ucenicie, se va identifica un numar cat mai mare de potentiali angajatori care sa asigure desfasurarea in cadrul activitatii lor curente a programelor de ucenicie vizate prin proiect. Avand in vedere gradul ridicat de neocupare la nivel general, dar mai ales in randul tinerilor, desfasurarea acestei subaactivitati este mai mult decat necesara la nivel de comunitate. </a:t>
            </a:r>
          </a:p>
          <a:p>
            <a:pPr algn="just"/>
            <a:r>
              <a:rPr lang="ro-RO" b="1" dirty="0"/>
              <a:t>Desfasurarea activitatii:</a:t>
            </a:r>
            <a:r>
              <a:rPr lang="ro-RO" dirty="0"/>
              <a:t> Anul 1: Lunile 4 –12; Anul 2: Lunile 13 –24; Anul 3: Lunile 25 –35. </a:t>
            </a:r>
          </a:p>
        </p:txBody>
      </p:sp>
    </p:spTree>
    <p:extLst>
      <p:ext uri="{BB962C8B-B14F-4D97-AF65-F5344CB8AC3E}">
        <p14:creationId xmlns:p14="http://schemas.microsoft.com/office/powerpoint/2010/main" val="274412921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scene3d>
            <a:camera prst="orthographicFront">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68</TotalTime>
  <Words>2123</Words>
  <Application>Microsoft Office PowerPoint</Application>
  <PresentationFormat>On-screen Show (4:3)</PresentationFormat>
  <Paragraphs>285</Paragraphs>
  <Slides>34</Slides>
  <Notes>0</Notes>
  <HiddenSlides>0</HiddenSlides>
  <MMClips>0</MMClips>
  <ScaleCrop>false</ScaleCrop>
  <HeadingPairs>
    <vt:vector size="4" baseType="variant">
      <vt:variant>
        <vt:lpstr>Theme</vt:lpstr>
      </vt:variant>
      <vt:variant>
        <vt:i4>1</vt:i4>
      </vt:variant>
      <vt:variant>
        <vt:lpstr>Slide Titles</vt:lpstr>
      </vt:variant>
      <vt:variant>
        <vt:i4>34</vt:i4>
      </vt:variant>
    </vt:vector>
  </HeadingPairs>
  <TitlesOfParts>
    <vt:vector size="35" baseType="lpstr">
      <vt:lpstr>Flow</vt:lpstr>
      <vt:lpstr>Titlul proiectului: „Soluții de combatere a marginalizării prin măsuri inovative sociale” </vt:lpstr>
      <vt:lpstr>PowerPoint Presentation</vt:lpstr>
      <vt:lpstr>Obiectivul general al proiectului/Scopul proiectului</vt:lpstr>
      <vt:lpstr>Obiectivele specifice ale proiectului</vt:lpstr>
      <vt:lpstr>Obiectivele specifice ale proiectului</vt:lpstr>
      <vt:lpstr>Activitatile proiectului</vt:lpstr>
      <vt:lpstr>Activitatile proiectului</vt:lpstr>
      <vt:lpstr>Activitatile proiectului</vt:lpstr>
      <vt:lpstr>Activitatile proiectului</vt:lpstr>
      <vt:lpstr>Activitatile proiectului</vt:lpstr>
      <vt:lpstr>Activitatile proiectului</vt:lpstr>
      <vt:lpstr>Activitatile proiectului</vt:lpstr>
      <vt:lpstr>Activitatile proiectului</vt:lpstr>
      <vt:lpstr>Activitatile proiectului</vt:lpstr>
      <vt:lpstr>Activitatile proiectului</vt:lpstr>
      <vt:lpstr>Activitatile proiectului</vt:lpstr>
      <vt:lpstr>Activitatile proiectului</vt:lpstr>
      <vt:lpstr>Activitatile proiectului</vt:lpstr>
      <vt:lpstr>Activitatile proiectului</vt:lpstr>
      <vt:lpstr>Activitatile proiectului</vt:lpstr>
      <vt:lpstr>Activitatile proiectului</vt:lpstr>
      <vt:lpstr>Activitatile proiectului</vt:lpstr>
      <vt:lpstr>Activitatile proiectului</vt:lpstr>
      <vt:lpstr>Rezultate previzionate</vt:lpstr>
      <vt:lpstr>Rezultate previzionate</vt:lpstr>
      <vt:lpstr>Rezultate previzionate</vt:lpstr>
      <vt:lpstr>Rezultate previzionate</vt:lpstr>
      <vt:lpstr>Rezultate previzionate</vt:lpstr>
      <vt:lpstr>Rezultate previzionate</vt:lpstr>
      <vt:lpstr>Rezultate previzionate</vt:lpstr>
      <vt:lpstr>Indicatorii de realizare ai proiectului</vt:lpstr>
      <vt:lpstr>Indicatorii de realizare ai proiectului</vt:lpstr>
      <vt:lpstr>Date de contact:</vt:lpstr>
      <vt:lpstr>Va multumim!</vt:lpstr>
    </vt:vector>
  </TitlesOfParts>
  <Company>Grizli777</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Elena</dc:creator>
  <cp:lastModifiedBy>dell2</cp:lastModifiedBy>
  <cp:revision>43</cp:revision>
  <dcterms:created xsi:type="dcterms:W3CDTF">2011-04-27T16:16:02Z</dcterms:created>
  <dcterms:modified xsi:type="dcterms:W3CDTF">2017-09-19T21:32:57Z</dcterms:modified>
</cp:coreProperties>
</file>